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y="6858000" cx="12192000"/>
  <p:notesSz cx="6858000" cy="9144000"/>
  <p:embeddedFontLst>
    <p:embeddedFont>
      <p:font typeface="Libre Franklin"/>
      <p:regular r:id="rId28"/>
      <p:bold r:id="rId29"/>
      <p:italic r:id="rId30"/>
      <p:boldItalic r:id="rId31"/>
    </p:embeddedFont>
    <p:embeddedFont>
      <p:font typeface="Helvetica Neue"/>
      <p:regular r:id="rId32"/>
      <p:bold r:id="rId33"/>
      <p:italic r:id="rId34"/>
      <p:boldItalic r:id="rId35"/>
    </p:embeddedFont>
    <p:embeddedFont>
      <p:font typeface="Oswald"/>
      <p:regular r:id="rId36"/>
      <p:bold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40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LibreFranklin-regular.fntdata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LibreFranklin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LibreFranklin-boldItalic.fntdata"/><Relationship Id="rId30" Type="http://schemas.openxmlformats.org/officeDocument/2006/relationships/font" Target="fonts/LibreFranklin-italic.fntdata"/><Relationship Id="rId11" Type="http://schemas.openxmlformats.org/officeDocument/2006/relationships/slide" Target="slides/slide6.xml"/><Relationship Id="rId33" Type="http://schemas.openxmlformats.org/officeDocument/2006/relationships/font" Target="fonts/HelveticaNeue-bold.fntdata"/><Relationship Id="rId10" Type="http://schemas.openxmlformats.org/officeDocument/2006/relationships/slide" Target="slides/slide5.xml"/><Relationship Id="rId32" Type="http://schemas.openxmlformats.org/officeDocument/2006/relationships/font" Target="fonts/HelveticaNeue-regular.fntdata"/><Relationship Id="rId13" Type="http://schemas.openxmlformats.org/officeDocument/2006/relationships/slide" Target="slides/slide8.xml"/><Relationship Id="rId35" Type="http://schemas.openxmlformats.org/officeDocument/2006/relationships/font" Target="fonts/HelveticaNeue-boldItalic.fntdata"/><Relationship Id="rId12" Type="http://schemas.openxmlformats.org/officeDocument/2006/relationships/slide" Target="slides/slide7.xml"/><Relationship Id="rId34" Type="http://schemas.openxmlformats.org/officeDocument/2006/relationships/font" Target="fonts/HelveticaNeue-italic.fntdata"/><Relationship Id="rId15" Type="http://schemas.openxmlformats.org/officeDocument/2006/relationships/slide" Target="slides/slide10.xml"/><Relationship Id="rId37" Type="http://schemas.openxmlformats.org/officeDocument/2006/relationships/font" Target="fonts/Oswald-bold.fntdata"/><Relationship Id="rId14" Type="http://schemas.openxmlformats.org/officeDocument/2006/relationships/slide" Target="slides/slide9.xml"/><Relationship Id="rId36" Type="http://schemas.openxmlformats.org/officeDocument/2006/relationships/font" Target="fonts/Oswald-regular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" name="Google Shape;30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" name="Google Shape;3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:notes"/>
          <p:cNvSpPr txBox="1"/>
          <p:nvPr>
            <p:ph idx="1" type="body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48" name="Google Shape;48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5" name="Google Shape;5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4" name="Google Shape;64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69" name="Google Shape;69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78" name="Google Shape;78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8" name="Google Shape;8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3" name="Google Shape;93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2" name="Google Shape;10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8" name="Google Shape;118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7075" lIns="94150" spcFirstLastPara="1" rIns="94150" wrap="square" tIns="470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9" name="Google Shape;119;p12:notes"/>
          <p:cNvSpPr txBox="1"/>
          <p:nvPr/>
        </p:nvSpPr>
        <p:spPr>
          <a:xfrm>
            <a:off x="3976688" y="8839200"/>
            <a:ext cx="3041650" cy="465138"/>
          </a:xfrm>
          <a:prstGeom prst="rect">
            <a:avLst/>
          </a:prstGeom>
          <a:noFill/>
          <a:ln>
            <a:noFill/>
          </a:ln>
        </p:spPr>
        <p:txBody>
          <a:bodyPr anchorCtr="0" anchor="b" bIns="47075" lIns="94150" spcFirstLastPara="1" rIns="94150" wrap="square" tIns="47075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6" name="Google Shape;12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" name="Google Shape;134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" name="Google Shape;139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8" name="Google Shape;16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3" name="Google Shape;173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81" name="Google Shape;181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1" name="Google Shape;191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0" name="Google Shape;200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1580">
          <p15:clr>
            <a:srgbClr val="CCCCCC"/>
          </p15:clr>
        </p15:guide>
        <p15:guide id="3" pos="1920">
          <p15:clr>
            <a:srgbClr val="CCCCCC"/>
          </p15:clr>
        </p15:guide>
        <p15:guide id="4" pos="2973">
          <p15:clr>
            <a:srgbClr val="CCCCCC"/>
          </p15:clr>
        </p15:guide>
        <p15:guide id="5" pos="3313">
          <p15:clr>
            <a:srgbClr val="CCCCCC"/>
          </p15:clr>
        </p15:guide>
        <p15:guide id="6" pos="4366">
          <p15:clr>
            <a:srgbClr val="CCCCCC"/>
          </p15:clr>
        </p15:guide>
        <p15:guide id="7" pos="4706">
          <p15:clr>
            <a:srgbClr val="CCCCCC"/>
          </p15:clr>
        </p15:guide>
        <p15:guide id="8" pos="5759">
          <p15:clr>
            <a:srgbClr val="CCCCCC"/>
          </p15:clr>
        </p15:guide>
        <p15:guide id="9" pos="6099">
          <p15:clr>
            <a:srgbClr val="CCCCCC"/>
          </p15:clr>
        </p15:guide>
        <p15:guide id="10" pos="7152">
          <p15:clr>
            <a:srgbClr val="CCCCCC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 type="obj">
  <p:cSld name="OBJECT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812800" y="274639"/>
            <a:ext cx="11094720" cy="4873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3"/>
          <p:cNvSpPr txBox="1"/>
          <p:nvPr>
            <p:ph idx="1" type="body"/>
          </p:nvPr>
        </p:nvSpPr>
        <p:spPr>
          <a:xfrm>
            <a:off x="812800" y="990610"/>
            <a:ext cx="11094720" cy="4952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re Idea">
  <p:cSld name="Core Idea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"/>
          <p:cNvSpPr/>
          <p:nvPr/>
        </p:nvSpPr>
        <p:spPr>
          <a:xfrm>
            <a:off x="3" y="0"/>
            <a:ext cx="12191999" cy="6858000"/>
          </a:xfrm>
          <a:prstGeom prst="rect">
            <a:avLst/>
          </a:prstGeom>
          <a:solidFill>
            <a:srgbClr val="FFDD00"/>
          </a:solidFill>
          <a:ln>
            <a:noFill/>
          </a:ln>
          <a:effectLst>
            <a:outerShdw blurRad="127000" rotWithShape="0" algn="tr" dir="8100000" dist="88900">
              <a:srgbClr val="000000">
                <a:alpha val="20000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</a:pPr>
            <a:r>
              <a:t/>
            </a:r>
            <a:endParaRPr b="0" i="0" sz="13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5"/>
          <p:cNvSpPr txBox="1"/>
          <p:nvPr>
            <p:ph idx="12" type="sldNum"/>
          </p:nvPr>
        </p:nvSpPr>
        <p:spPr>
          <a:xfrm>
            <a:off x="11074400" y="6416677"/>
            <a:ext cx="7721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b="0" i="0" sz="75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" name="Google Shape;19;p5"/>
          <p:cNvSpPr txBox="1"/>
          <p:nvPr>
            <p:ph idx="1" type="body"/>
          </p:nvPr>
        </p:nvSpPr>
        <p:spPr>
          <a:xfrm>
            <a:off x="406400" y="990600"/>
            <a:ext cx="1133856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" name="Google Shape;20;p5"/>
          <p:cNvSpPr txBox="1"/>
          <p:nvPr>
            <p:ph type="title"/>
          </p:nvPr>
        </p:nvSpPr>
        <p:spPr>
          <a:xfrm>
            <a:off x="406400" y="274638"/>
            <a:ext cx="11338560" cy="4873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Libre Franklin"/>
              <a:buNone/>
              <a:defRPr b="0" i="0" sz="3000" u="none" cap="none" strike="noStrik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ngle lead template">
  <p:cSld name="Single lead templat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idx="1" type="body"/>
          </p:nvPr>
        </p:nvSpPr>
        <p:spPr>
          <a:xfrm>
            <a:off x="406400" y="990600"/>
            <a:ext cx="11338560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302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302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3" name="Google Shape;23;p6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4" name="Google Shape;24;p6"/>
          <p:cNvSpPr txBox="1"/>
          <p:nvPr>
            <p:ph idx="12" type="sldNum"/>
          </p:nvPr>
        </p:nvSpPr>
        <p:spPr>
          <a:xfrm>
            <a:off x="11074400" y="6416676"/>
            <a:ext cx="77216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">
  <p:cSld name="Custom Layou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Blank">
  <p:cSld name="1_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>
        <p15:guide id="1" pos="528">
          <p15:clr>
            <a:srgbClr val="CCCCCC"/>
          </p15:clr>
        </p15:guide>
        <p15:guide id="2" pos="7152">
          <p15:clr>
            <a:srgbClr val="CCCCCC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335">
          <p15:clr>
            <a:srgbClr val="F26B43"/>
          </p15:clr>
        </p15:guide>
        <p15:guide id="2" orient="horz" pos="1087">
          <p15:clr>
            <a:srgbClr val="F26B43"/>
          </p15:clr>
        </p15:guide>
        <p15:guide id="3" orient="horz" pos="3981">
          <p15:clr>
            <a:srgbClr val="F26B43"/>
          </p15:clr>
        </p15:guide>
        <p15:guide id="4" pos="528">
          <p15:clr>
            <a:srgbClr val="F26B43"/>
          </p15:clr>
        </p15:guide>
        <p15:guide id="5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/>
        </p:nvSpPr>
        <p:spPr>
          <a:xfrm>
            <a:off x="1337659" y="3564081"/>
            <a:ext cx="7421329" cy="166199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New Coach Training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What To Do Directions</a:t>
            </a:r>
            <a:br>
              <a:rPr b="0" i="0" lang="en-US" sz="36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</a:br>
            <a:r>
              <a:rPr b="0" i="0" lang="en-US" sz="3600" u="none" cap="none" strike="noStrike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rPr>
              <a:t>August 22, 2023</a:t>
            </a:r>
            <a:endParaRPr b="0" i="0" sz="36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33" name="Google Shape;33;p10"/>
          <p:cNvSpPr txBox="1"/>
          <p:nvPr/>
        </p:nvSpPr>
        <p:spPr>
          <a:xfrm>
            <a:off x="845127" y="1371600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" name="Google Shape;3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309" y="511289"/>
            <a:ext cx="3934854" cy="12296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35" name="Google Shape;3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62419" y="819682"/>
            <a:ext cx="3934854" cy="2744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1"/>
          <p:cNvSpPr txBox="1"/>
          <p:nvPr/>
        </p:nvSpPr>
        <p:spPr>
          <a:xfrm>
            <a:off x="1036320" y="723014"/>
            <a:ext cx="9929803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Hook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📚Students behaviour in the classroom 📚" id="42" name="Google Shape;42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24123" y="2885867"/>
            <a:ext cx="5842000" cy="3657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1"/>
          <p:cNvSpPr txBox="1"/>
          <p:nvPr/>
        </p:nvSpPr>
        <p:spPr>
          <a:xfrm>
            <a:off x="285933" y="5076076"/>
            <a:ext cx="2061028" cy="5231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#21</a:t>
            </a:r>
            <a:endParaRPr b="0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" name="Google Shape;45;p11"/>
          <p:cNvSpPr txBox="1"/>
          <p:nvPr/>
        </p:nvSpPr>
        <p:spPr>
          <a:xfrm>
            <a:off x="4724012" y="1789051"/>
            <a:ext cx="5771132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למה תלמידים אין מתנהגים טוב בכיתה ?</a:t>
            </a:r>
            <a:endParaRPr b="1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type="title"/>
          </p:nvPr>
        </p:nvSpPr>
        <p:spPr>
          <a:xfrm>
            <a:off x="384048" y="228602"/>
            <a:ext cx="11503152" cy="791319"/>
          </a:xfrm>
          <a:prstGeom prst="rect">
            <a:avLst/>
          </a:prstGeom>
          <a:noFill/>
          <a:ln>
            <a:noFill/>
          </a:ln>
        </p:spPr>
        <p:txBody>
          <a:bodyPr anchorCtr="0" anchor="ctr" bIns="76050" lIns="76050" spcFirstLastPara="1" rIns="76050" wrap="square" tIns="760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B4B4B"/>
              </a:buClr>
              <a:buSzPts val="4400"/>
              <a:buFont typeface="Helvetica Neue"/>
              <a:buNone/>
            </a:pPr>
            <a:r>
              <a:rPr b="1" lang="en-US" sz="4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Root Causes of Misbehavior (that we control)</a:t>
            </a:r>
            <a:br>
              <a:rPr lang="en-US" sz="40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4000"/>
          </a:p>
        </p:txBody>
      </p:sp>
      <p:sp>
        <p:nvSpPr>
          <p:cNvPr id="51" name="Google Shape;51;p12"/>
          <p:cNvSpPr txBox="1"/>
          <p:nvPr>
            <p:ph idx="1" type="body"/>
          </p:nvPr>
        </p:nvSpPr>
        <p:spPr>
          <a:xfrm>
            <a:off x="694944" y="1384299"/>
            <a:ext cx="9595103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76050" lIns="76050" spcFirstLastPara="1" rIns="76050" wrap="square" tIns="76050">
            <a:noAutofit/>
          </a:bodyPr>
          <a:lstStyle/>
          <a:p>
            <a:pPr indent="-279400" lvl="0" marL="50800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t/>
            </a:r>
            <a:endParaRPr sz="28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50800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32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They are bored</a:t>
            </a:r>
            <a:endParaRPr/>
          </a:p>
          <a:p>
            <a:pPr indent="-457200" lvl="0" marL="50800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3200">
                <a:latin typeface="Helvetica Neue"/>
                <a:ea typeface="Helvetica Neue"/>
                <a:cs typeface="Helvetica Neue"/>
                <a:sym typeface="Helvetica Neue"/>
              </a:rPr>
              <a:t>They don’t understand the work</a:t>
            </a:r>
            <a:endParaRPr/>
          </a:p>
          <a:p>
            <a:pPr indent="-457200" lvl="0" marL="50800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000000"/>
              </a:buClr>
              <a:buSzPts val="2800"/>
              <a:buChar char="•"/>
            </a:pPr>
            <a:r>
              <a:rPr lang="en-US" sz="32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They don’t understand the directions</a:t>
            </a:r>
            <a:endParaRPr sz="3200"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50800" rtl="0" algn="l">
              <a:lnSpc>
                <a:spcPct val="100000"/>
              </a:lnSpc>
              <a:spcBef>
                <a:spcPts val="625"/>
              </a:spcBef>
              <a:spcAft>
                <a:spcPts val="0"/>
              </a:spcAft>
              <a:buClr>
                <a:srgbClr val="000000"/>
              </a:buClr>
              <a:buSzPts val="2800"/>
              <a:buNone/>
            </a:pPr>
            <a:r>
              <a:t/>
            </a:r>
            <a:endParaRPr sz="28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52" name="Google Shape;52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3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29672" y="431544"/>
            <a:ext cx="9929803" cy="15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Session  Goals           </a:t>
            </a:r>
            <a:r>
              <a:rPr b="1" i="0" lang="en-US" sz="40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מטרות ההכשרה   </a:t>
            </a:r>
            <a:endParaRPr b="1" i="0" sz="40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t/>
            </a:r>
            <a:endParaRPr b="0" i="0" sz="4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603504" y="2414016"/>
            <a:ext cx="9929803" cy="17119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1-לזהות את עקרונות המפתח של הנחיות מה לעשות .</a:t>
            </a:r>
            <a:endParaRPr b="1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1" algn="r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2-לתכנן ולבצע הנחיות מה לעשות .</a:t>
            </a:r>
            <a:endParaRPr b="1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61" name="Google Shape;61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What To Do Directions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See It / Name It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103632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73" name="Google Shape;73;p15"/>
          <p:cNvSpPr txBox="1"/>
          <p:nvPr/>
        </p:nvSpPr>
        <p:spPr>
          <a:xfrm>
            <a:off x="1036320" y="1920240"/>
            <a:ext cx="8490452" cy="15696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Ms. Hanus</a:t>
            </a:r>
            <a:endParaRPr b="0" i="0" sz="3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r>
              <a:rPr b="0" baseline="3000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</a:t>
            </a: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grade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b="0" baseline="3000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nd</a:t>
            </a: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month of the school year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4" name="Google Shape;74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75" name="Google Shape;75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6"/>
          <p:cNvSpPr txBox="1"/>
          <p:nvPr/>
        </p:nvSpPr>
        <p:spPr>
          <a:xfrm>
            <a:off x="83185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Questions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82" name="Google Shape;82;p16"/>
          <p:cNvSpPr txBox="1"/>
          <p:nvPr/>
        </p:nvSpPr>
        <p:spPr>
          <a:xfrm>
            <a:off x="1024128" y="2194560"/>
            <a:ext cx="9473184" cy="11695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התבוננו בשני הסרטונים של המורות הנותנות הנחיות לתלמידים בכיתות שלהן.</a:t>
            </a:r>
            <a:endParaRPr b="1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84" name="Google Shape;84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6096000" y="5754139"/>
            <a:ext cx="2780703" cy="5231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#22, </a:t>
            </a:r>
            <a:endParaRPr b="0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9769" y="0"/>
            <a:ext cx="10812462" cy="6082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8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8"/>
          <p:cNvSpPr txBox="1"/>
          <p:nvPr/>
        </p:nvSpPr>
        <p:spPr>
          <a:xfrm>
            <a:off x="103632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Context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Related image" id="98" name="Google Shape;98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8"/>
          <p:cNvSpPr txBox="1"/>
          <p:nvPr/>
        </p:nvSpPr>
        <p:spPr>
          <a:xfrm>
            <a:off x="1036319" y="1920240"/>
            <a:ext cx="7661113" cy="2062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Ms. Goodwin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3rd grade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Small group reading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Half way through the school year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831850" y="7651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Framing Questions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Related image" id="107" name="Google Shape;107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9"/>
          <p:cNvSpPr txBox="1"/>
          <p:nvPr/>
        </p:nvSpPr>
        <p:spPr>
          <a:xfrm>
            <a:off x="580896" y="2021486"/>
            <a:ext cx="9473184" cy="10156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מה הופך את ההנחיות של גברת גודווין לברורות וקלות לביצוע? </a:t>
            </a:r>
            <a:endParaRPr b="1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19"/>
          <p:cNvSpPr txBox="1"/>
          <p:nvPr/>
        </p:nvSpPr>
        <p:spPr>
          <a:xfrm>
            <a:off x="5028053" y="5770717"/>
            <a:ext cx="2780703" cy="5231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#23</a:t>
            </a:r>
            <a:endParaRPr b="0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76363" y="0"/>
            <a:ext cx="10434637" cy="5871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/>
          <p:nvPr/>
        </p:nvSpPr>
        <p:spPr>
          <a:xfrm>
            <a:off x="1524000" y="812800"/>
            <a:ext cx="102362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Core Idea</a:t>
            </a:r>
            <a:r>
              <a:rPr b="1" i="0" lang="en-US" sz="36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1"/>
          <p:cNvSpPr txBox="1"/>
          <p:nvPr/>
        </p:nvSpPr>
        <p:spPr>
          <a:xfrm>
            <a:off x="777240" y="1905000"/>
            <a:ext cx="10835640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1411704" y="3089533"/>
            <a:ext cx="9496928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“When the meaning is unclear, there is no meaning”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-Marty Rubin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2"/>
          <p:cNvSpPr txBox="1"/>
          <p:nvPr/>
        </p:nvSpPr>
        <p:spPr>
          <a:xfrm>
            <a:off x="831850" y="260287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Name It: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130" name="Google Shape;130;p22"/>
          <p:cNvSpPr txBox="1"/>
          <p:nvPr/>
        </p:nvSpPr>
        <p:spPr>
          <a:xfrm>
            <a:off x="593558" y="994368"/>
            <a:ext cx="9620229" cy="59400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students “What to Do” NOT what not to do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you want, “Pens down” instead of what NOT to do, “Stop playing with your pen”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Manageable &amp; precise actions, “Pens down, eyes on me” instead of, “Pay attention”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multi-step directions in clear order…pause between each step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Concrete &amp; Observable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Clear actions students know how to follow, “Feet on the floor and arms folded” instead of “stop fooling around”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Actions that you can see as a teacher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58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Check of understanding</a:t>
            </a:r>
            <a:endParaRPr b="0" i="0" sz="20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When directions have multiple steps, check for student understanding before they begin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2"/>
          <p:cNvSpPr txBox="1"/>
          <p:nvPr/>
        </p:nvSpPr>
        <p:spPr>
          <a:xfrm>
            <a:off x="9121641" y="5340452"/>
            <a:ext cx="2936630" cy="5231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#22&amp;23</a:t>
            </a:r>
            <a:endParaRPr b="1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36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 before you Practice</a:t>
            </a:r>
            <a:endParaRPr b="0" i="0" sz="3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4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24"/>
          <p:cNvSpPr txBox="1"/>
          <p:nvPr/>
        </p:nvSpPr>
        <p:spPr>
          <a:xfrm>
            <a:off x="630267" y="7421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Guided Practice 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Related image" id="144" name="Google Shape;144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24"/>
          <p:cNvSpPr txBox="1"/>
          <p:nvPr/>
        </p:nvSpPr>
        <p:spPr>
          <a:xfrm>
            <a:off x="506295" y="1441793"/>
            <a:ext cx="11055438" cy="4401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Please work with your partner to re-write the following direction,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“Adam, stop talking to Daniel”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Remember the directions should meet the following criteria</a:t>
            </a: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:</a:t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to do (Not what not to do)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Concrete / Observable</a:t>
            </a:r>
            <a:endParaRPr b="0" i="0" sz="28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24"/>
          <p:cNvSpPr txBox="1"/>
          <p:nvPr/>
        </p:nvSpPr>
        <p:spPr>
          <a:xfrm>
            <a:off x="5113822" y="5966108"/>
            <a:ext cx="2780703" cy="5231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#23</a:t>
            </a:r>
            <a:endParaRPr b="1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" name="Google Shape;15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25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5"/>
          <p:cNvSpPr txBox="1"/>
          <p:nvPr/>
        </p:nvSpPr>
        <p:spPr>
          <a:xfrm>
            <a:off x="630267" y="7421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Planning Your WTD Directions </a:t>
            </a:r>
            <a:endParaRPr b="1" i="0" sz="4800" u="none" cap="none" strike="noStrike">
              <a:solidFill>
                <a:schemeClr val="dk1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descr="Related image" id="154" name="Google Shape;154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p25"/>
          <p:cNvSpPr txBox="1"/>
          <p:nvPr/>
        </p:nvSpPr>
        <p:spPr>
          <a:xfrm>
            <a:off x="418547" y="1716269"/>
            <a:ext cx="10297580" cy="44012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Work individually to revise the 6 ineffective directions provided in the handout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Remember to check your directions against the 4 criteria of the “Name It”: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to do (Not what not to do)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Concrete / Observable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6" name="Google Shape;156;p25"/>
          <p:cNvSpPr txBox="1"/>
          <p:nvPr/>
        </p:nvSpPr>
        <p:spPr>
          <a:xfrm>
            <a:off x="5198174" y="5966107"/>
            <a:ext cx="2787586" cy="5231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 24 &amp;25</a:t>
            </a:r>
            <a:endParaRPr b="1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6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26"/>
          <p:cNvSpPr txBox="1"/>
          <p:nvPr/>
        </p:nvSpPr>
        <p:spPr>
          <a:xfrm>
            <a:off x="630267" y="143642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Iron Sharpens Iron</a:t>
            </a:r>
            <a:endParaRPr b="1" i="0" sz="4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Related image" id="164" name="Google Shape;16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6"/>
          <p:cNvSpPr txBox="1"/>
          <p:nvPr/>
        </p:nvSpPr>
        <p:spPr>
          <a:xfrm>
            <a:off x="367005" y="984503"/>
            <a:ext cx="8775032" cy="50782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Share your revised WTD directions with your partner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Assess the effectiveness of your partner’s directions using the 4 criteria from the “Name It”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to do (Not what not to do)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Concrete / Observable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Share your feedback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A291C"/>
          </a:solidFill>
          <a:ln cap="flat" cmpd="sng" w="9525">
            <a:solidFill>
              <a:schemeClr val="accen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0" i="0" lang="en-US" sz="4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 It: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1" lang="en-US" sz="32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Time to Practice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8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8"/>
          <p:cNvSpPr txBox="1"/>
          <p:nvPr/>
        </p:nvSpPr>
        <p:spPr>
          <a:xfrm>
            <a:off x="428684" y="272925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Practice Round #1</a:t>
            </a:r>
            <a:endParaRPr b="1" i="0" sz="4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Related image" id="177" name="Google Shape;17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8"/>
          <p:cNvSpPr txBox="1"/>
          <p:nvPr/>
        </p:nvSpPr>
        <p:spPr>
          <a:xfrm>
            <a:off x="254885" y="983602"/>
            <a:ext cx="9343826" cy="590927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#1: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stand up and deliver the first WTD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#2: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feedback using the “Name It” criteria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you want instead of what NOT to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Observable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Check for understanding (if necessary)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#1: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try again, incorporating any revisions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Repeat this process 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until partner #1 has provided WTD directions for all 6 scenarios, received feedback and tried each one again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Switch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1714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Google Shape;183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9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9"/>
          <p:cNvSpPr txBox="1"/>
          <p:nvPr/>
        </p:nvSpPr>
        <p:spPr>
          <a:xfrm>
            <a:off x="630267" y="665990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Preparing for Practice Round #2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186" name="Google Shape;186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9"/>
          <p:cNvSpPr txBox="1"/>
          <p:nvPr/>
        </p:nvSpPr>
        <p:spPr>
          <a:xfrm>
            <a:off x="303814" y="1664000"/>
            <a:ext cx="9883211" cy="22467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Think about 3 key moments in your lesson where you need to deliver a direction to students…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Script the directions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457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Practice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9"/>
          <p:cNvSpPr txBox="1"/>
          <p:nvPr/>
        </p:nvSpPr>
        <p:spPr>
          <a:xfrm>
            <a:off x="5091848" y="5716301"/>
            <a:ext cx="2780703" cy="5231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#26</a:t>
            </a:r>
            <a:endParaRPr b="1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0"/>
          <p:cNvSpPr txBox="1"/>
          <p:nvPr/>
        </p:nvSpPr>
        <p:spPr>
          <a:xfrm>
            <a:off x="10966124" y="6077264"/>
            <a:ext cx="4031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C0C0C0"/>
                </a:solidFill>
                <a:latin typeface="Oswald"/>
                <a:ea typeface="Oswald"/>
                <a:cs typeface="Oswald"/>
                <a:sym typeface="Oswald"/>
              </a:rPr>
              <a:t>2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30"/>
          <p:cNvSpPr txBox="1"/>
          <p:nvPr/>
        </p:nvSpPr>
        <p:spPr>
          <a:xfrm>
            <a:off x="303814" y="235483"/>
            <a:ext cx="1053744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Practice Round #2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lated image" id="195" name="Google Shape;195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0"/>
          <p:cNvSpPr txBox="1"/>
          <p:nvPr/>
        </p:nvSpPr>
        <p:spPr>
          <a:xfrm>
            <a:off x="170869" y="866109"/>
            <a:ext cx="9883211" cy="6063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Directions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#1: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stand up and deliver the first WTD direction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#2: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provide feedback using the “Name It” criteria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Tell what you want instead of what NOT to 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Specific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Observable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Sequential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1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Check for understanding (if necessary)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Partner #1:</a:t>
            </a: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try again, incorporating any revisions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Repeat this process until partner #1 has provided WTD directions for all 3 scenarios, received feedback and tried each one again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4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Switch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30"/>
          <p:cNvSpPr txBox="1"/>
          <p:nvPr/>
        </p:nvSpPr>
        <p:spPr>
          <a:xfrm>
            <a:off x="5112474" y="6215763"/>
            <a:ext cx="2780703" cy="30773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/>
          <p:nvPr>
            <p:ph idx="1" type="body"/>
          </p:nvPr>
        </p:nvSpPr>
        <p:spPr>
          <a:xfrm>
            <a:off x="339992" y="1130985"/>
            <a:ext cx="10246891" cy="502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0" lang="en-US" sz="28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מהן התובנות שלך מההכשרה של הנחיות מה לעשות ?</a:t>
            </a:r>
            <a:endParaRPr b="1" sz="28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 sz="32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3" name="Google Shape;203;p31"/>
          <p:cNvSpPr txBox="1"/>
          <p:nvPr>
            <p:ph type="title"/>
          </p:nvPr>
        </p:nvSpPr>
        <p:spPr>
          <a:xfrm>
            <a:off x="406400" y="274638"/>
            <a:ext cx="11338560" cy="487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Libre Franklin"/>
              <a:buNone/>
            </a:pPr>
            <a:r>
              <a:rPr b="1" lang="en-US" sz="4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Reflect:</a:t>
            </a:r>
            <a:endParaRPr b="1" sz="4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04" name="Google Shape;204;p31"/>
          <p:cNvSpPr txBox="1"/>
          <p:nvPr/>
        </p:nvSpPr>
        <p:spPr>
          <a:xfrm>
            <a:off x="10007764" y="6386513"/>
            <a:ext cx="579120" cy="36512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FFFFFF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‹#›</a:t>
            </a:fld>
            <a:endParaRPr b="0" i="0" sz="1800" u="none" cap="none" strike="noStrike">
              <a:solidFill>
                <a:srgbClr val="FFFFFF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descr="Image result for reflect" id="205" name="Google Shape;205;p31"/>
          <p:cNvSpPr/>
          <p:nvPr/>
        </p:nvSpPr>
        <p:spPr>
          <a:xfrm>
            <a:off x="1524000" y="2819400"/>
            <a:ext cx="9144000" cy="3429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31"/>
          <p:cNvSpPr txBox="1"/>
          <p:nvPr/>
        </p:nvSpPr>
        <p:spPr>
          <a:xfrm>
            <a:off x="5091848" y="5716301"/>
            <a:ext cx="2780703" cy="52318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en-US" sz="2800" u="none" cap="none" strike="noStrike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Page #27</a:t>
            </a:r>
            <a:endParaRPr b="1" i="0" sz="2800" u="none" cap="none" strike="noStrike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07" name="Google Shape;207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31850" y="5966108"/>
            <a:ext cx="1242095" cy="3881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Related image" id="208" name="Google Shape;208;p3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142037" y="5518683"/>
            <a:ext cx="1824087" cy="1103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