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6858000" cx="12192000"/>
  <p:notesSz cx="6858000" cy="9144000"/>
  <p:embeddedFontLst>
    <p:embeddedFont>
      <p:font typeface="Libre Franklin"/>
      <p:regular r:id="rId28"/>
      <p:bold r:id="rId29"/>
      <p:italic r:id="rId30"/>
      <p:boldItalic r:id="rId31"/>
    </p:embeddedFont>
    <p:embeddedFont>
      <p:font typeface="Helvetica Neue"/>
      <p:regular r:id="rId32"/>
      <p:bold r:id="rId33"/>
      <p:italic r:id="rId34"/>
      <p:boldItalic r:id="rId35"/>
    </p:embeddedFont>
    <p:embeddedFont>
      <p:font typeface="Oswald"/>
      <p:regular r:id="rId36"/>
      <p:bold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840"/>
        <p:guide pos="2160" orient="horz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LibreFranklin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LibreFranklin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LibreFranklin-boldItalic.fntdata"/><Relationship Id="rId30" Type="http://schemas.openxmlformats.org/officeDocument/2006/relationships/font" Target="fonts/LibreFranklin-italic.fntdata"/><Relationship Id="rId11" Type="http://schemas.openxmlformats.org/officeDocument/2006/relationships/slide" Target="slides/slide6.xml"/><Relationship Id="rId33" Type="http://schemas.openxmlformats.org/officeDocument/2006/relationships/font" Target="fonts/HelveticaNeue-bold.fntdata"/><Relationship Id="rId10" Type="http://schemas.openxmlformats.org/officeDocument/2006/relationships/slide" Target="slides/slide5.xml"/><Relationship Id="rId32" Type="http://schemas.openxmlformats.org/officeDocument/2006/relationships/font" Target="fonts/HelveticaNeue-regular.fntdata"/><Relationship Id="rId13" Type="http://schemas.openxmlformats.org/officeDocument/2006/relationships/slide" Target="slides/slide8.xml"/><Relationship Id="rId35" Type="http://schemas.openxmlformats.org/officeDocument/2006/relationships/font" Target="fonts/HelveticaNeue-boldItalic.fntdata"/><Relationship Id="rId12" Type="http://schemas.openxmlformats.org/officeDocument/2006/relationships/slide" Target="slides/slide7.xml"/><Relationship Id="rId34" Type="http://schemas.openxmlformats.org/officeDocument/2006/relationships/font" Target="fonts/HelveticaNeue-italic.fntdata"/><Relationship Id="rId15" Type="http://schemas.openxmlformats.org/officeDocument/2006/relationships/slide" Target="slides/slide10.xml"/><Relationship Id="rId37" Type="http://schemas.openxmlformats.org/officeDocument/2006/relationships/font" Target="fonts/Oswald-bold.fntdata"/><Relationship Id="rId14" Type="http://schemas.openxmlformats.org/officeDocument/2006/relationships/slide" Target="slides/slide9.xml"/><Relationship Id="rId36" Type="http://schemas.openxmlformats.org/officeDocument/2006/relationships/font" Target="fonts/Oswald-regular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" name="Google Shape;3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" name="Google Shape;3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:notes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48" name="Google Shape;48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5" name="Google Shape;5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4" name="Google Shape;6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9" name="Google Shape;6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8" name="Google Shape;7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3" name="Google Shape;9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2" name="Google Shape;102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2" name="Google Shape;11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8" name="Google Shape;11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75" lIns="94150" spcFirstLastPara="1" rIns="94150" wrap="square" tIns="470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9" name="Google Shape;119;p12:notes"/>
          <p:cNvSpPr txBox="1"/>
          <p:nvPr/>
        </p:nvSpPr>
        <p:spPr>
          <a:xfrm>
            <a:off x="3976688" y="8839200"/>
            <a:ext cx="3041650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7075" lIns="94150" spcFirstLastPara="1" rIns="94150" wrap="square" tIns="470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6" name="Google Shape;126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9" name="Google Shape;139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9" name="Google Shape;149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9" name="Google Shape;159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8" name="Google Shape;168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3" name="Google Shape;173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1" name="Google Shape;181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1" name="Google Shape;191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0" name="Google Shape;200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pos="528">
          <p15:clr>
            <a:srgbClr val="CCCCCC"/>
          </p15:clr>
        </p15:guide>
        <p15:guide id="2" pos="1580">
          <p15:clr>
            <a:srgbClr val="CCCCCC"/>
          </p15:clr>
        </p15:guide>
        <p15:guide id="3" pos="1920">
          <p15:clr>
            <a:srgbClr val="CCCCCC"/>
          </p15:clr>
        </p15:guide>
        <p15:guide id="4" pos="2973">
          <p15:clr>
            <a:srgbClr val="CCCCCC"/>
          </p15:clr>
        </p15:guide>
        <p15:guide id="5" pos="3313">
          <p15:clr>
            <a:srgbClr val="CCCCCC"/>
          </p15:clr>
        </p15:guide>
        <p15:guide id="6" pos="4366">
          <p15:clr>
            <a:srgbClr val="CCCCCC"/>
          </p15:clr>
        </p15:guide>
        <p15:guide id="7" pos="4706">
          <p15:clr>
            <a:srgbClr val="CCCCCC"/>
          </p15:clr>
        </p15:guide>
        <p15:guide id="8" pos="5759">
          <p15:clr>
            <a:srgbClr val="CCCCCC"/>
          </p15:clr>
        </p15:guide>
        <p15:guide id="9" pos="6099">
          <p15:clr>
            <a:srgbClr val="CCCCCC"/>
          </p15:clr>
        </p15:guide>
        <p15:guide id="10" pos="7152">
          <p15:clr>
            <a:srgbClr val="CCCCCC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812800" y="274639"/>
            <a:ext cx="11094720" cy="487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3"/>
          <p:cNvSpPr txBox="1"/>
          <p:nvPr>
            <p:ph idx="1" type="body"/>
          </p:nvPr>
        </p:nvSpPr>
        <p:spPr>
          <a:xfrm>
            <a:off x="812800" y="990610"/>
            <a:ext cx="11094720" cy="4952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re Idea">
  <p:cSld name="Core Idea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/>
          <p:nvPr/>
        </p:nvSpPr>
        <p:spPr>
          <a:xfrm>
            <a:off x="3" y="0"/>
            <a:ext cx="12191999" cy="6858000"/>
          </a:xfrm>
          <a:prstGeom prst="rect">
            <a:avLst/>
          </a:prstGeom>
          <a:solidFill>
            <a:srgbClr val="FFDD00"/>
          </a:solidFill>
          <a:ln>
            <a:noFill/>
          </a:ln>
          <a:effectLst>
            <a:outerShdw blurRad="127000" rotWithShape="0" algn="tr" dir="8100000" dist="88900">
              <a:srgbClr val="000000">
                <a:alpha val="2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5"/>
          <p:cNvSpPr txBox="1"/>
          <p:nvPr>
            <p:ph idx="12" type="sldNum"/>
          </p:nvPr>
        </p:nvSpPr>
        <p:spPr>
          <a:xfrm>
            <a:off x="11074400" y="6416677"/>
            <a:ext cx="7721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406400" y="990600"/>
            <a:ext cx="11338560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p5"/>
          <p:cNvSpPr txBox="1"/>
          <p:nvPr>
            <p:ph type="title"/>
          </p:nvPr>
        </p:nvSpPr>
        <p:spPr>
          <a:xfrm>
            <a:off x="406400" y="274638"/>
            <a:ext cx="11338560" cy="4873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bre Franklin"/>
              <a:buNone/>
              <a:defRPr b="0" i="0" sz="3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ngle lead template">
  <p:cSld name="Single lead templat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idx="1" type="body"/>
          </p:nvPr>
        </p:nvSpPr>
        <p:spPr>
          <a:xfrm>
            <a:off x="406400" y="990600"/>
            <a:ext cx="11338560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6"/>
          <p:cNvSpPr txBox="1"/>
          <p:nvPr>
            <p:ph type="title"/>
          </p:nvPr>
        </p:nvSpPr>
        <p:spPr>
          <a:xfrm>
            <a:off x="406400" y="274638"/>
            <a:ext cx="11338560" cy="487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6"/>
          <p:cNvSpPr txBox="1"/>
          <p:nvPr>
            <p:ph idx="12" type="sldNum"/>
          </p:nvPr>
        </p:nvSpPr>
        <p:spPr>
          <a:xfrm>
            <a:off x="11074400" y="6416676"/>
            <a:ext cx="7721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pos="528">
          <p15:clr>
            <a:srgbClr val="CCCCCC"/>
          </p15:clr>
        </p15:guide>
        <p15:guide id="2" pos="7152">
          <p15:clr>
            <a:srgbClr val="CCCCCC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">
  <p:cSld name="1_Blank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pos="528">
          <p15:clr>
            <a:srgbClr val="CCCCCC"/>
          </p15:clr>
        </p15:guide>
        <p15:guide id="2" pos="7152">
          <p15:clr>
            <a:srgbClr val="CCCCCC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1335">
          <p15:clr>
            <a:srgbClr val="F26B43"/>
          </p15:clr>
        </p15:guide>
        <p15:guide id="2" orient="horz" pos="1087">
          <p15:clr>
            <a:srgbClr val="F26B43"/>
          </p15:clr>
        </p15:guide>
        <p15:guide id="3" orient="horz" pos="3981">
          <p15:clr>
            <a:srgbClr val="F26B43"/>
          </p15:clr>
        </p15:guide>
        <p15:guide id="4" pos="528">
          <p15:clr>
            <a:srgbClr val="F26B43"/>
          </p15:clr>
        </p15:guide>
        <p15:guide id="5" pos="7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/>
        </p:nvSpPr>
        <p:spPr>
          <a:xfrm>
            <a:off x="1337659" y="3564081"/>
            <a:ext cx="7421329" cy="16619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New Coach Training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What To Do Directions</a:t>
            </a:r>
            <a:br>
              <a:rPr b="0" i="0" lang="en-US" sz="36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</a:br>
            <a:r>
              <a:rPr b="0" i="0" lang="en-US" sz="36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August 22, 2022</a:t>
            </a:r>
            <a:endParaRPr b="0" i="0" sz="36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3" name="Google Shape;33;p10"/>
          <p:cNvSpPr txBox="1"/>
          <p:nvPr/>
        </p:nvSpPr>
        <p:spPr>
          <a:xfrm>
            <a:off x="845127" y="1371600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" name="Google Shape;3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7309" y="511289"/>
            <a:ext cx="3934854" cy="12296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lated image" id="35" name="Google Shape;35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62419" y="819682"/>
            <a:ext cx="3934854" cy="2744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11"/>
          <p:cNvSpPr txBox="1"/>
          <p:nvPr/>
        </p:nvSpPr>
        <p:spPr>
          <a:xfrm>
            <a:off x="1036320" y="723014"/>
            <a:ext cx="992980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Hook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11"/>
          <p:cNvSpPr txBox="1"/>
          <p:nvPr/>
        </p:nvSpPr>
        <p:spPr>
          <a:xfrm>
            <a:off x="1444752" y="2084832"/>
            <a:ext cx="669927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Why do students misbehave?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📚Students behaviour in the classroom 📚" id="43" name="Google Shape;4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24123" y="2885867"/>
            <a:ext cx="5842000" cy="365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1"/>
          <p:cNvSpPr txBox="1"/>
          <p:nvPr/>
        </p:nvSpPr>
        <p:spPr>
          <a:xfrm>
            <a:off x="285932" y="5076077"/>
            <a:ext cx="2780703" cy="4616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 #21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type="title"/>
          </p:nvPr>
        </p:nvSpPr>
        <p:spPr>
          <a:xfrm>
            <a:off x="384048" y="228602"/>
            <a:ext cx="11503152" cy="791319"/>
          </a:xfrm>
          <a:prstGeom prst="rect">
            <a:avLst/>
          </a:prstGeom>
          <a:noFill/>
          <a:ln>
            <a:noFill/>
          </a:ln>
        </p:spPr>
        <p:txBody>
          <a:bodyPr anchorCtr="0" anchor="ctr" bIns="76050" lIns="76050" spcFirstLastPara="1" rIns="76050" wrap="square" tIns="760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4400"/>
              <a:buFont typeface="Helvetica Neue"/>
              <a:buNone/>
            </a:pPr>
            <a:r>
              <a:rPr b="1" lang="en-US" sz="4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Root Causes of Misbehavior (that we control)</a:t>
            </a:r>
            <a:br>
              <a:rPr lang="en-US" sz="4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 sz="4000"/>
          </a:p>
        </p:txBody>
      </p:sp>
      <p:sp>
        <p:nvSpPr>
          <p:cNvPr id="51" name="Google Shape;51;p12"/>
          <p:cNvSpPr txBox="1"/>
          <p:nvPr>
            <p:ph idx="1" type="body"/>
          </p:nvPr>
        </p:nvSpPr>
        <p:spPr>
          <a:xfrm>
            <a:off x="694944" y="1384299"/>
            <a:ext cx="9595103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50" lIns="76050" spcFirstLastPara="1" rIns="76050" wrap="square" tIns="76050">
            <a:noAutofit/>
          </a:bodyPr>
          <a:lstStyle/>
          <a:p>
            <a:pPr indent="-279400" lvl="0" marL="508000" rtl="0" algn="l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r>
              <a:t/>
            </a:r>
            <a:endParaRPr sz="28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457200" lvl="0" marL="508000" rtl="0" algn="l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-US" sz="32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They are bored</a:t>
            </a:r>
            <a:endParaRPr/>
          </a:p>
          <a:p>
            <a:pPr indent="-457200" lvl="0" marL="508000" rtl="0" algn="l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-US" sz="3200">
                <a:latin typeface="Helvetica Neue"/>
                <a:ea typeface="Helvetica Neue"/>
                <a:cs typeface="Helvetica Neue"/>
                <a:sym typeface="Helvetica Neue"/>
              </a:rPr>
              <a:t>They don’t understand the work</a:t>
            </a:r>
            <a:endParaRPr/>
          </a:p>
          <a:p>
            <a:pPr indent="-457200" lvl="0" marL="508000" rtl="0" algn="l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-US" sz="3200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They don’t understand the directions</a:t>
            </a:r>
            <a:endParaRPr sz="3200">
              <a:solidFill>
                <a:srgbClr val="FF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50800" rtl="0" algn="l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r>
              <a:t/>
            </a:r>
            <a:endParaRPr sz="28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2" name="Google Shape;5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529672" y="431544"/>
            <a:ext cx="9929803" cy="830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Session  Goals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603504" y="2414016"/>
            <a:ext cx="9929803" cy="15696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Identify the components of effective What To Do (WTD) directions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Plan and deliver effective WTD directions 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lated image" id="61" name="Google Shape;6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A291C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To Do Directions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1" lang="en-US" sz="32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 Video Exemplars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1036320" y="765125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Context</a:t>
            </a:r>
            <a:endParaRPr b="1" i="0" sz="48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1036320" y="1920240"/>
            <a:ext cx="8490452" cy="15696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Ms. Hanus</a:t>
            </a:r>
            <a:endParaRPr b="0" i="0" sz="32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</a:t>
            </a:r>
            <a:r>
              <a:rPr b="0" baseline="30000" i="0" lang="en-US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</a:t>
            </a:r>
            <a:r>
              <a:rPr b="0" i="0" lang="en-US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grade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r>
              <a:rPr b="0" baseline="30000" i="0" lang="en-US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nd</a:t>
            </a:r>
            <a:r>
              <a:rPr b="0" i="0" lang="en-US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month of the school year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lated image" id="75" name="Google Shape;75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831850" y="765125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Framing Questions</a:t>
            </a:r>
            <a:endParaRPr b="1" i="0" sz="48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2" name="Google Shape;82;p16"/>
          <p:cNvSpPr txBox="1"/>
          <p:nvPr/>
        </p:nvSpPr>
        <p:spPr>
          <a:xfrm>
            <a:off x="1024128" y="2194560"/>
            <a:ext cx="9473184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is effective about the way that Ms. Hanus gives directions to her class?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3" name="Google Shape;8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lated image" id="84" name="Google Shape;84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 txBox="1"/>
          <p:nvPr/>
        </p:nvSpPr>
        <p:spPr>
          <a:xfrm>
            <a:off x="6096000" y="5754139"/>
            <a:ext cx="2780703" cy="4616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 #21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+_WTD_Clip#1_Hebrew" id="90" name="Google Shape;9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7625" y="368411"/>
            <a:ext cx="9856750" cy="5416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8"/>
          <p:cNvSpPr txBox="1"/>
          <p:nvPr/>
        </p:nvSpPr>
        <p:spPr>
          <a:xfrm>
            <a:off x="1036320" y="765125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Context</a:t>
            </a:r>
            <a:endParaRPr b="1" i="0" sz="48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descr="Related image" id="98" name="Google Shape;98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8"/>
          <p:cNvSpPr txBox="1"/>
          <p:nvPr/>
        </p:nvSpPr>
        <p:spPr>
          <a:xfrm>
            <a:off x="1036319" y="1920240"/>
            <a:ext cx="7661113" cy="2062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Ms. Goodwin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3rd grade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Small group reading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Half way through the school year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9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9"/>
          <p:cNvSpPr txBox="1"/>
          <p:nvPr/>
        </p:nvSpPr>
        <p:spPr>
          <a:xfrm>
            <a:off x="831850" y="765125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Framing Questions</a:t>
            </a:r>
            <a:endParaRPr b="1" i="0" sz="48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descr="Related image" id="107" name="Google Shape;107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9"/>
          <p:cNvSpPr txBox="1"/>
          <p:nvPr/>
        </p:nvSpPr>
        <p:spPr>
          <a:xfrm>
            <a:off x="580896" y="2021486"/>
            <a:ext cx="9473184" cy="10771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makes Ms. Goodwin’s instructions clear and easy to follow?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9"/>
          <p:cNvSpPr txBox="1"/>
          <p:nvPr/>
        </p:nvSpPr>
        <p:spPr>
          <a:xfrm>
            <a:off x="5028053" y="5770717"/>
            <a:ext cx="2780703" cy="4616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 #22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+_WTD_Clip#2_Hebrew" id="114" name="Google Shape;11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0750" y="0"/>
            <a:ext cx="10860124" cy="6111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 txBox="1"/>
          <p:nvPr/>
        </p:nvSpPr>
        <p:spPr>
          <a:xfrm>
            <a:off x="1524000" y="812800"/>
            <a:ext cx="1023620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Core Idea</a:t>
            </a:r>
            <a:r>
              <a:rPr b="1" i="0" lang="en-US" sz="36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1"/>
          <p:cNvSpPr txBox="1"/>
          <p:nvPr/>
        </p:nvSpPr>
        <p:spPr>
          <a:xfrm>
            <a:off x="777240" y="1905000"/>
            <a:ext cx="1083564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1"/>
          <p:cNvSpPr txBox="1"/>
          <p:nvPr/>
        </p:nvSpPr>
        <p:spPr>
          <a:xfrm>
            <a:off x="1411704" y="3089533"/>
            <a:ext cx="9496928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“When the meaning is unclear, there is no meaning”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-Marty Rubin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22"/>
          <p:cNvSpPr txBox="1"/>
          <p:nvPr/>
        </p:nvSpPr>
        <p:spPr>
          <a:xfrm>
            <a:off x="831850" y="260287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Name It:</a:t>
            </a:r>
            <a:endParaRPr b="1" i="0" sz="48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0" name="Google Shape;130;p22"/>
          <p:cNvSpPr txBox="1"/>
          <p:nvPr/>
        </p:nvSpPr>
        <p:spPr>
          <a:xfrm>
            <a:off x="593558" y="994368"/>
            <a:ext cx="9620229" cy="5940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Tell students “What to Do” NOT what not to do</a:t>
            </a:r>
            <a:endParaRPr b="0" i="0" sz="2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Tell what you want, “Pens down” instead of what NOT to do, “Stop playing with your pen”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Specific</a:t>
            </a:r>
            <a:endParaRPr b="0" i="0" sz="2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Manageable &amp; precise actions, “Pens down, eyes on me” instead of, “Pay attention”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Sequential</a:t>
            </a:r>
            <a:endParaRPr b="0" i="0" sz="2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Provide multi-step directions in clear order…pause between each step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Concrete &amp; Observable</a:t>
            </a:r>
            <a:endParaRPr b="0" i="0" sz="2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Clear actions students know how to follow, “Feet on the floor and arms folded” instead of “stop fooling around”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Actions that you can see as a teacher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8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Check of understanding</a:t>
            </a:r>
            <a:endParaRPr b="0" i="0" sz="2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When directions have multiple steps, check for student understanding before they begin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22"/>
          <p:cNvSpPr txBox="1"/>
          <p:nvPr/>
        </p:nvSpPr>
        <p:spPr>
          <a:xfrm>
            <a:off x="9121641" y="5340452"/>
            <a:ext cx="2936630" cy="5231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 #22-23</a:t>
            </a:r>
            <a:endParaRPr b="1" i="0" sz="2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A291C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Do It: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Plan before you Practice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4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4"/>
          <p:cNvSpPr txBox="1"/>
          <p:nvPr/>
        </p:nvSpPr>
        <p:spPr>
          <a:xfrm>
            <a:off x="630267" y="742190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Guided Practice </a:t>
            </a:r>
            <a:endParaRPr b="1" i="0" sz="48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descr="Related image" id="144" name="Google Shape;144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4"/>
          <p:cNvSpPr txBox="1"/>
          <p:nvPr/>
        </p:nvSpPr>
        <p:spPr>
          <a:xfrm>
            <a:off x="506295" y="1441793"/>
            <a:ext cx="11055438" cy="4401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Please work with your partner to re-write the following direction,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“Adam, stop talking to Daniel”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Remember the directions should meet the following criteria</a:t>
            </a: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</a:t>
            </a:r>
            <a:endParaRPr b="0" i="0" sz="2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Tell what to do (Not what not to do)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Specific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Sequential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Concrete / Observable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4"/>
          <p:cNvSpPr txBox="1"/>
          <p:nvPr/>
        </p:nvSpPr>
        <p:spPr>
          <a:xfrm>
            <a:off x="4900462" y="5984951"/>
            <a:ext cx="2780703" cy="4616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 #23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5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5"/>
          <p:cNvSpPr txBox="1"/>
          <p:nvPr/>
        </p:nvSpPr>
        <p:spPr>
          <a:xfrm>
            <a:off x="630267" y="742190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Planning Your WTD Directions </a:t>
            </a:r>
            <a:endParaRPr b="1" i="0" sz="48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descr="Related image" id="154" name="Google Shape;154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5"/>
          <p:cNvSpPr txBox="1"/>
          <p:nvPr/>
        </p:nvSpPr>
        <p:spPr>
          <a:xfrm>
            <a:off x="418547" y="1716269"/>
            <a:ext cx="10297580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Work individually to revise the 6 ineffective directions provided on page #3 of the handout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Remember to check your directions against the 4 criteria of the “Name It”: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Tell what to do (Not what not to do)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Specific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Sequential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Concrete / Observable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25"/>
          <p:cNvSpPr txBox="1"/>
          <p:nvPr/>
        </p:nvSpPr>
        <p:spPr>
          <a:xfrm>
            <a:off x="5198174" y="5966108"/>
            <a:ext cx="2780703" cy="4616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 #24-25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6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6"/>
          <p:cNvSpPr txBox="1"/>
          <p:nvPr/>
        </p:nvSpPr>
        <p:spPr>
          <a:xfrm>
            <a:off x="630267" y="143642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Iron Sharpens Iron</a:t>
            </a:r>
            <a:endParaRPr b="1" i="0" sz="4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Related image" id="164" name="Google Shape;164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6"/>
          <p:cNvSpPr txBox="1"/>
          <p:nvPr/>
        </p:nvSpPr>
        <p:spPr>
          <a:xfrm>
            <a:off x="367005" y="984503"/>
            <a:ext cx="8775032" cy="50782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Directions: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Share your revised WTD directions with your partner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Assess the effectiveness of your partner’s directions using the 4 criteria from the “Name It”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Tell what to do (Not what not to do)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Specific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Sequential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Concrete / Observable</a:t>
            </a:r>
            <a:endParaRPr/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Share your feedback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A291C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Do It: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1" lang="en-US" sz="32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Time to Practice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8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8"/>
          <p:cNvSpPr txBox="1"/>
          <p:nvPr/>
        </p:nvSpPr>
        <p:spPr>
          <a:xfrm>
            <a:off x="428684" y="272925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Practice Round #1</a:t>
            </a:r>
            <a:endParaRPr b="1" i="0" sz="4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Related image" id="177" name="Google Shape;17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8"/>
          <p:cNvSpPr txBox="1"/>
          <p:nvPr/>
        </p:nvSpPr>
        <p:spPr>
          <a:xfrm>
            <a:off x="254885" y="983602"/>
            <a:ext cx="9343826" cy="59092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Partner #1: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stand up and deliver the first WTD direction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Partner #2: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provide feedback using the “Name It” criteria</a:t>
            </a:r>
            <a:endParaRPr/>
          </a:p>
          <a:p>
            <a:pPr indent="-342900" lvl="1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Tell what you want instead of what NOT to do</a:t>
            </a:r>
            <a:endParaRPr/>
          </a:p>
          <a:p>
            <a:pPr indent="-342900" lvl="1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Specific</a:t>
            </a:r>
            <a:endParaRPr/>
          </a:p>
          <a:p>
            <a:pPr indent="-342900" lvl="1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Observable</a:t>
            </a:r>
            <a:endParaRPr/>
          </a:p>
          <a:p>
            <a:pPr indent="-342900" lvl="1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Sequential</a:t>
            </a:r>
            <a:endParaRPr/>
          </a:p>
          <a:p>
            <a:pPr indent="-342900" lvl="1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Check for understanding (if necessary)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Partner #1: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try again, incorporating any revisions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Repeat this process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until partner #1 has provided WTD directions for all 6 scenarios, received feedback and tried each one again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Switch</a:t>
            </a:r>
            <a:endParaRPr/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9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9"/>
          <p:cNvSpPr txBox="1"/>
          <p:nvPr/>
        </p:nvSpPr>
        <p:spPr>
          <a:xfrm>
            <a:off x="630267" y="665990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Preparing for Practice Round #2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lated image" id="186" name="Google Shape;186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9"/>
          <p:cNvSpPr txBox="1"/>
          <p:nvPr/>
        </p:nvSpPr>
        <p:spPr>
          <a:xfrm>
            <a:off x="303814" y="1664000"/>
            <a:ext cx="9883211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Directions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Think about 3 key moments in your lesson where you need to deliver a direction to students…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Script the directions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Practice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9"/>
          <p:cNvSpPr txBox="1"/>
          <p:nvPr/>
        </p:nvSpPr>
        <p:spPr>
          <a:xfrm>
            <a:off x="5091848" y="5716301"/>
            <a:ext cx="2780703" cy="4616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 #25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0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0"/>
          <p:cNvSpPr txBox="1"/>
          <p:nvPr/>
        </p:nvSpPr>
        <p:spPr>
          <a:xfrm>
            <a:off x="303814" y="235483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Practice Round #2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lated image" id="195" name="Google Shape;19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0"/>
          <p:cNvSpPr txBox="1"/>
          <p:nvPr/>
        </p:nvSpPr>
        <p:spPr>
          <a:xfrm>
            <a:off x="170869" y="866109"/>
            <a:ext cx="9883211" cy="6063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Directions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Partner #1:</a:t>
            </a: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stand up and deliver the first WTD direction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Partner #2:</a:t>
            </a: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provide feedback using the “Name It” criteria</a:t>
            </a:r>
            <a:endParaRPr/>
          </a:p>
          <a:p>
            <a:pPr indent="-342900" lvl="1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Tell what you want instead of what NOT to do</a:t>
            </a:r>
            <a:endParaRPr/>
          </a:p>
          <a:p>
            <a:pPr indent="-342900" lvl="1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Specific</a:t>
            </a:r>
            <a:endParaRPr/>
          </a:p>
          <a:p>
            <a:pPr indent="-342900" lvl="1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Observable</a:t>
            </a:r>
            <a:endParaRPr/>
          </a:p>
          <a:p>
            <a:pPr indent="-342900" lvl="1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Sequential</a:t>
            </a:r>
            <a:endParaRPr/>
          </a:p>
          <a:p>
            <a:pPr indent="-342900" lvl="1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Check for understanding (if necessary)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Partner #1:</a:t>
            </a: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try again, incorporating any revisions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Repeat this process until partner #1 has provided WTD directions for all 3 scenarios, received feedback and tried each one again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Switch</a:t>
            </a:r>
            <a:endParaRPr/>
          </a:p>
        </p:txBody>
      </p:sp>
      <p:sp>
        <p:nvSpPr>
          <p:cNvPr id="197" name="Google Shape;197;p30"/>
          <p:cNvSpPr txBox="1"/>
          <p:nvPr/>
        </p:nvSpPr>
        <p:spPr>
          <a:xfrm>
            <a:off x="5112474" y="6215763"/>
            <a:ext cx="2780703" cy="4616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 #25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1"/>
          <p:cNvSpPr txBox="1"/>
          <p:nvPr>
            <p:ph idx="1" type="body"/>
          </p:nvPr>
        </p:nvSpPr>
        <p:spPr>
          <a:xfrm>
            <a:off x="339992" y="1130985"/>
            <a:ext cx="10246891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3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are your key takeaways for how to effectively provide effective What To Do Directions?</a:t>
            </a:r>
            <a:endParaRPr sz="32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 txBox="1"/>
          <p:nvPr>
            <p:ph type="title"/>
          </p:nvPr>
        </p:nvSpPr>
        <p:spPr>
          <a:xfrm>
            <a:off x="406400" y="274638"/>
            <a:ext cx="11338560" cy="487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Libre Franklin"/>
              <a:buNone/>
            </a:pPr>
            <a:r>
              <a:rPr b="1" lang="en-US" sz="4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Reflect:</a:t>
            </a:r>
            <a:endParaRPr b="1" sz="4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1"/>
          <p:cNvSpPr txBox="1"/>
          <p:nvPr/>
        </p:nvSpPr>
        <p:spPr>
          <a:xfrm>
            <a:off x="10007764" y="6386513"/>
            <a:ext cx="5791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‹#›</a:t>
            </a:fld>
            <a:endParaRPr b="0" i="0" sz="1800" u="none" cap="none" strike="noStrike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descr="Image result for reflect" id="205" name="Google Shape;205;p31"/>
          <p:cNvSpPr/>
          <p:nvPr/>
        </p:nvSpPr>
        <p:spPr>
          <a:xfrm>
            <a:off x="1524000" y="2819400"/>
            <a:ext cx="91440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1"/>
          <p:cNvSpPr txBox="1"/>
          <p:nvPr/>
        </p:nvSpPr>
        <p:spPr>
          <a:xfrm>
            <a:off x="5091848" y="5716301"/>
            <a:ext cx="2780703" cy="46162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 #26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7" name="Google Shape;20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lated image" id="208" name="Google Shape;208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