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320" r:id="rId2"/>
    <p:sldId id="322" r:id="rId3"/>
    <p:sldId id="259" r:id="rId4"/>
    <p:sldId id="365" r:id="rId5"/>
    <p:sldId id="340" r:id="rId6"/>
    <p:sldId id="341" r:id="rId7"/>
    <p:sldId id="321" r:id="rId8"/>
    <p:sldId id="323" r:id="rId9"/>
    <p:sldId id="324" r:id="rId10"/>
    <p:sldId id="325" r:id="rId11"/>
    <p:sldId id="326" r:id="rId12"/>
    <p:sldId id="327" r:id="rId13"/>
    <p:sldId id="328" r:id="rId14"/>
    <p:sldId id="344" r:id="rId15"/>
    <p:sldId id="345" r:id="rId16"/>
    <p:sldId id="331" r:id="rId17"/>
    <p:sldId id="330" r:id="rId18"/>
    <p:sldId id="332" r:id="rId19"/>
    <p:sldId id="333" r:id="rId20"/>
    <p:sldId id="334" r:id="rId21"/>
    <p:sldId id="342" r:id="rId22"/>
    <p:sldId id="335" r:id="rId23"/>
    <p:sldId id="336" r:id="rId24"/>
    <p:sldId id="337" r:id="rId25"/>
    <p:sldId id="338" r:id="rId26"/>
    <p:sldId id="339" r:id="rId2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1"/>
    <p:restoredTop sz="94551"/>
  </p:normalViewPr>
  <p:slideViewPr>
    <p:cSldViewPr snapToGrid="0" snapToObjects="1">
      <p:cViewPr varScale="1">
        <p:scale>
          <a:sx n="61" d="100"/>
          <a:sy n="61" d="100"/>
        </p:scale>
        <p:origin x="7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A44B014-2087-0C41-9D96-C9561389D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3E67B4C-FDD4-1444-B77B-0830A430AE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491C22C-9ED7-5A45-B116-AF65369DE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2DC7-ADBB-9148-9A50-E616FC127231}" type="datetimeFigureOut">
              <a:rPr lang="he-IL" smtClean="0"/>
              <a:t>י"ב/אלול/תשפ"ג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956312D-B896-9D48-A529-6E5DCB06E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49BF903-7EF7-324E-BABB-FB4DB0858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FA9F-5C2B-5946-8864-3C687C52AD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528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559164-9DDD-724F-BAB4-9C09F3A85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BC58F40-8CD3-234D-9308-401FB899E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BDDB6FE-C6C9-2841-8D53-99E165F77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2DC7-ADBB-9148-9A50-E616FC127231}" type="datetimeFigureOut">
              <a:rPr lang="he-IL" smtClean="0"/>
              <a:t>י"ב/אלול/תשפ"ג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DE84063-4BFD-524D-BBCE-8A394E64D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F5ADACA-AD29-564E-917E-CEEE7B5B7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FA9F-5C2B-5946-8864-3C687C52AD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97260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F236907-29EF-F44D-A575-FC6701677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8EEA546-C895-D24A-9F02-11518510B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8C4E8F9-F025-E443-864B-E50ECA882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2DC7-ADBB-9148-9A50-E616FC127231}" type="datetimeFigureOut">
              <a:rPr lang="he-IL" smtClean="0"/>
              <a:t>י"ב/אלול/תשפ"ג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8C5EE70-4E16-E84D-ABEF-5E33D31F8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FA3AFA6-5443-554C-AD12-4D1B13A6E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FA9F-5C2B-5946-8864-3C687C52AD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6527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993D226-C9C2-1748-91C8-D8025CF92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27A1020-7894-0F42-875B-3623727B52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57E338D-E640-7D47-91F4-2D9FD6618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2E61208-EE23-ED46-B99D-B6E274C51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2DC7-ADBB-9148-9A50-E616FC127231}" type="datetimeFigureOut">
              <a:rPr lang="he-IL" smtClean="0"/>
              <a:t>י"ב/אלול/תשפ"ג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481E693-0C7D-D94B-BD09-25997BD6F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25D2FF1-FE0F-8749-88F0-9DFFAA3BF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FA9F-5C2B-5946-8864-3C687C52AD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56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62D53A3-BA75-964E-85BB-1BDFD5DF4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5E50610-6634-8C41-9010-D8ECEA4D7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E57137A-4150-3F40-85FC-D128915A93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C9E0061B-FA34-7C40-BDFB-2FA30EBF34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E84142AE-0373-9240-8B3D-56248F34D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F706A279-07B3-D142-98B8-1FF0422A9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2DC7-ADBB-9148-9A50-E616FC127231}" type="datetimeFigureOut">
              <a:rPr lang="he-IL" smtClean="0"/>
              <a:t>י"ב/אלול/תשפ"ג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4348A4C2-C74A-4042-9C62-4C54F5134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468B8D2A-CC2F-4047-9BAF-3D18CDD39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FA9F-5C2B-5946-8864-3C687C52AD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9802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40015F-A854-EA4F-B045-2AD6B125C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D926948-90E7-8547-926E-FD859E819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2DC7-ADBB-9148-9A50-E616FC127231}" type="datetimeFigureOut">
              <a:rPr lang="he-IL" smtClean="0"/>
              <a:t>י"ב/אלול/תשפ"ג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E3AF6F54-19E7-CE49-8F93-68EA0108A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9A34722C-CA0F-8E46-8A87-2B7D7EEEE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FA9F-5C2B-5946-8864-3C687C52AD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3235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73B1684-F45A-C549-A97D-328C6C608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2DC7-ADBB-9148-9A50-E616FC127231}" type="datetimeFigureOut">
              <a:rPr lang="he-IL" smtClean="0"/>
              <a:t>י"ב/אלול/תשפ"ג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08E21B5-9C2B-1746-B7FC-BA5CB0C9F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E3E128D-176C-8442-8127-29660B837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FA9F-5C2B-5946-8864-3C687C52AD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4026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BD7317-E12B-6F4A-8530-EAF9D8803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1DD69C8-6210-A74B-9FFA-36B7F3197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D169CFB-7688-9B49-9A35-2D979BD3E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20246A9-E74E-0B4F-A743-4180B01C4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2DC7-ADBB-9148-9A50-E616FC127231}" type="datetimeFigureOut">
              <a:rPr lang="he-IL" smtClean="0"/>
              <a:t>י"ב/אלול/תשפ"ג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A1D9E9B-9141-2C48-8BCC-7987BA074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7DC677D-15B0-464E-9F64-773F4AEFA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FA9F-5C2B-5946-8864-3C687C52AD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13518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C41C8E-03E5-514D-95DC-4B10C5CE3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4E1E9A67-F356-C848-92D2-E76D21D013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6D90B27-2933-6F46-9642-1483E381D2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22A3C4F-3D0B-AF42-B9AF-C77AC9636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2DC7-ADBB-9148-9A50-E616FC127231}" type="datetimeFigureOut">
              <a:rPr lang="he-IL" smtClean="0"/>
              <a:t>י"ב/אלול/תשפ"ג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6A77F4E-DA95-BC4C-8517-15AAA6C0A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1928D54-5F84-3E47-B6DA-0BD7CC821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FA9F-5C2B-5946-8864-3C687C52AD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4590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9F88D8-ADD9-2F4E-89A8-C22633E81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DC20FC1-E857-6D4E-B581-10EA660C3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F26FC6E-CEBA-A54D-8448-F9453C88D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2DC7-ADBB-9148-9A50-E616FC127231}" type="datetimeFigureOut">
              <a:rPr lang="he-IL" smtClean="0"/>
              <a:t>י"ב/אלול/תשפ"ג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A1E8479-0E23-CF44-9737-03297A708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4C0670B-ECA3-6445-9BE5-AAF3BA32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FA9F-5C2B-5946-8864-3C687C52AD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1237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A4CF9377-76F2-4D4F-8739-B21A643E16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F8BA3DAB-A1A2-C247-997E-6B13C96CF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DB5C694-0800-0842-AA59-1ABC346A2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2DC7-ADBB-9148-9A50-E616FC127231}" type="datetimeFigureOut">
              <a:rPr lang="he-IL" smtClean="0"/>
              <a:t>י"ב/אלול/תשפ"ג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B8EDCDA-DF8C-F343-BCE1-F0DC3779B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542FF95-BBEF-494E-995C-F36C4722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DFA9F-5C2B-5946-8864-3C687C52AD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23800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998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CCCCCC"/>
          </p15:clr>
        </p15:guide>
        <p15:guide id="2" pos="1580">
          <p15:clr>
            <a:srgbClr val="CCCCCC"/>
          </p15:clr>
        </p15:guide>
        <p15:guide id="3" pos="1920">
          <p15:clr>
            <a:srgbClr val="CCCCCC"/>
          </p15:clr>
        </p15:guide>
        <p15:guide id="4" pos="2973">
          <p15:clr>
            <a:srgbClr val="CCCCCC"/>
          </p15:clr>
        </p15:guide>
        <p15:guide id="5" pos="3313">
          <p15:clr>
            <a:srgbClr val="CCCCCC"/>
          </p15:clr>
        </p15:guide>
        <p15:guide id="6" pos="4366">
          <p15:clr>
            <a:srgbClr val="CCCCCC"/>
          </p15:clr>
        </p15:guide>
        <p15:guide id="7" pos="4706">
          <p15:clr>
            <a:srgbClr val="CCCCCC"/>
          </p15:clr>
        </p15:guide>
        <p15:guide id="8" pos="5759">
          <p15:clr>
            <a:srgbClr val="CCCCCC"/>
          </p15:clr>
        </p15:guide>
        <p15:guide id="9" pos="6099">
          <p15:clr>
            <a:srgbClr val="CCCCCC"/>
          </p15:clr>
        </p15:guide>
        <p15:guide id="10" pos="7152">
          <p15:clr>
            <a:srgbClr val="CCCCCC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B473646A-4242-0D42-90B0-922E380D1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869850F-6E9D-0F4B-94FF-ED2E4AD05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57D3A68-EEC9-764E-8130-00C92E0D4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2DC7-ADBB-9148-9A50-E616FC127231}" type="datetimeFigureOut">
              <a:rPr lang="he-IL" smtClean="0"/>
              <a:t>י"ב/אלול/תשפ"ג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587370-5AAD-B041-B46E-53B262DD22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66645E0-8EAA-D74C-A9CD-FB94E390D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DFA9F-5C2B-5946-8864-3C687C52AD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099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jects/1WorldNetwork/WOR459_IDE_VisualIdentity/Logo/OneWorldLogo_Secondary2Line/PNG/OneWorldLogo_Sec2Line_RGB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AD81354F-8B1B-5949-99F0-9706C1CF24C0}"/>
              </a:ext>
            </a:extLst>
          </p:cNvPr>
          <p:cNvSpPr txBox="1"/>
          <p:nvPr/>
        </p:nvSpPr>
        <p:spPr>
          <a:xfrm>
            <a:off x="7402542" y="1219200"/>
            <a:ext cx="2372829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הכשרת </a:t>
            </a: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תכנון שיעור </a:t>
            </a:r>
            <a:r>
              <a:rPr lang="he-IL" sz="20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איפקטיבי</a:t>
            </a: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A3F622A1-ADBB-0D48-8160-ECF35C3E89D2}"/>
              </a:ext>
            </a:extLst>
          </p:cNvPr>
          <p:cNvSpPr txBox="1"/>
          <p:nvPr/>
        </p:nvSpPr>
        <p:spPr>
          <a:xfrm>
            <a:off x="7613482" y="3037114"/>
            <a:ext cx="150874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מטרת השיעור </a:t>
            </a:r>
          </a:p>
        </p:txBody>
      </p:sp>
    </p:spTree>
    <p:extLst>
      <p:ext uri="{BB962C8B-B14F-4D97-AF65-F5344CB8AC3E}">
        <p14:creationId xmlns:p14="http://schemas.microsoft.com/office/powerpoint/2010/main" val="307668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5DD6F39A-B75C-8C44-8060-A194FBF7F20F}"/>
              </a:ext>
            </a:extLst>
          </p:cNvPr>
          <p:cNvSpPr txBox="1"/>
          <p:nvPr/>
        </p:nvSpPr>
        <p:spPr>
          <a:xfrm>
            <a:off x="1169378" y="1828800"/>
            <a:ext cx="7691593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פעילות פתיחה :</a:t>
            </a:r>
          </a:p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מה הדבר אשר גורם לכם אופטימיות בעבודה שלכם כמורים בבית הספר מיתרים ?</a:t>
            </a: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68766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8C6656A-EA08-DC49-88ED-812E118C9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פעילות פתיחה </a:t>
            </a:r>
            <a:br>
              <a:rPr lang="he-IL" dirty="0"/>
            </a:br>
            <a:r>
              <a:rPr lang="he-IL" dirty="0"/>
              <a:t>ספרו לחברים שלכם בחדר 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D39B7C-E2EE-8441-BB84-B02394E9F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אם היית ילד למה היית מתחפשת שבוע בא ולמה  ?</a:t>
            </a:r>
          </a:p>
        </p:txBody>
      </p:sp>
    </p:spTree>
    <p:extLst>
      <p:ext uri="{BB962C8B-B14F-4D97-AF65-F5344CB8AC3E}">
        <p14:creationId xmlns:p14="http://schemas.microsoft.com/office/powerpoint/2010/main" val="425280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6911FDB-6DDF-514E-971A-728B24CA987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508" y="154623"/>
            <a:ext cx="1514475" cy="10623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45496AD-5198-7B41-8366-AEF31ADCA057}"/>
              </a:ext>
            </a:extLst>
          </p:cNvPr>
          <p:cNvSpPr txBox="1"/>
          <p:nvPr/>
        </p:nvSpPr>
        <p:spPr>
          <a:xfrm>
            <a:off x="7087231" y="1028700"/>
            <a:ext cx="252825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הנורמות שלנו להיום 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ABD5B123-39F7-6540-915A-1E47211346E5}"/>
              </a:ext>
            </a:extLst>
          </p:cNvPr>
          <p:cNvSpPr txBox="1"/>
          <p:nvPr/>
        </p:nvSpPr>
        <p:spPr>
          <a:xfrm>
            <a:off x="4588152" y="1971675"/>
            <a:ext cx="4698723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להיות פה ולהיות פה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להניח את הטוב ביותר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לצעוד מעבר לקצה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לקחת את המיטב ולהניח את המיותר </a:t>
            </a:r>
          </a:p>
        </p:txBody>
      </p:sp>
    </p:spTree>
    <p:extLst>
      <p:ext uri="{BB962C8B-B14F-4D97-AF65-F5344CB8AC3E}">
        <p14:creationId xmlns:p14="http://schemas.microsoft.com/office/powerpoint/2010/main" val="3867421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5DD6F39A-B75C-8C44-8060-A194FBF7F20F}"/>
              </a:ext>
            </a:extLst>
          </p:cNvPr>
          <p:cNvSpPr txBox="1"/>
          <p:nvPr/>
        </p:nvSpPr>
        <p:spPr>
          <a:xfrm>
            <a:off x="4663988" y="1828800"/>
            <a:ext cx="4196983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המטרות של ההכשרה שלנו להיום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נזהה מה היא מטרה אופרטיבית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ננסח מטרה אופרטיבית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נפרק את המטרה שלנו למרכיבים </a:t>
            </a:r>
          </a:p>
        </p:txBody>
      </p:sp>
    </p:spTree>
    <p:extLst>
      <p:ext uri="{BB962C8B-B14F-4D97-AF65-F5344CB8AC3E}">
        <p14:creationId xmlns:p14="http://schemas.microsoft.com/office/powerpoint/2010/main" val="3562928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5DD6F39A-B75C-8C44-8060-A194FBF7F20F}"/>
              </a:ext>
            </a:extLst>
          </p:cNvPr>
          <p:cNvSpPr txBox="1"/>
          <p:nvPr/>
        </p:nvSpPr>
        <p:spPr>
          <a:xfrm>
            <a:off x="5148095" y="1828800"/>
            <a:ext cx="371287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מה משותף בין מטרות השיעורים הללו ?</a:t>
            </a:r>
          </a:p>
        </p:txBody>
      </p:sp>
    </p:spTree>
    <p:extLst>
      <p:ext uri="{BB962C8B-B14F-4D97-AF65-F5344CB8AC3E}">
        <p14:creationId xmlns:p14="http://schemas.microsoft.com/office/powerpoint/2010/main" val="3732006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2119A147-D8C8-7945-95A1-36C535181CB6}"/>
              </a:ext>
            </a:extLst>
          </p:cNvPr>
          <p:cNvSpPr txBox="1"/>
          <p:nvPr/>
        </p:nvSpPr>
        <p:spPr>
          <a:xfrm>
            <a:off x="2510755" y="1741714"/>
            <a:ext cx="6883616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מטרת שיעור שפה : התלמיד ינקוט עמדה בשיח דבור לגבי תוכן הדברים</a:t>
            </a:r>
            <a:endParaRPr lang="en-US" sz="2000" b="1" u="sng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ED64D81E-B81A-3743-B893-6DAC22DA02DD}"/>
              </a:ext>
            </a:extLst>
          </p:cNvPr>
          <p:cNvSpPr/>
          <p:nvPr/>
        </p:nvSpPr>
        <p:spPr>
          <a:xfrm>
            <a:off x="3048000" y="3093940"/>
            <a:ext cx="6096000" cy="232993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2000" b="1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מטרת שיעור מתמטיקה : התלמיד ישלים  מספר חסר (גורם) בעזרת תרגיל פתור (תובנה מתמטית)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e-IL" sz="2000" b="1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מטרת שיעור שפה :התלמיד ידע לאחזר  מידע – יזהה יחסים לוגיים : בעיה ופתרון</a:t>
            </a:r>
            <a:endParaRPr lang="en-US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059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2EAFF9C-77E3-C743-9A09-018B4E59A56C}"/>
              </a:ext>
            </a:extLst>
          </p:cNvPr>
          <p:cNvSpPr txBox="1"/>
          <p:nvPr/>
        </p:nvSpPr>
        <p:spPr>
          <a:xfrm>
            <a:off x="1984664" y="1632857"/>
            <a:ext cx="8302336" cy="230832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מטרת שיעור אופרטיבית – מעשית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לחשוב על התוכן הנלמד – מה אלמד ומה אני רוצה שהתלמידים ידעו לעשות בסוף השיעור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המטרה מוגבלת לשיעור אחד -45 – 90 דקות – תחומה בזמן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ברת השגה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מדידה </a:t>
            </a:r>
          </a:p>
          <a:p>
            <a:r>
              <a:rPr lang="he-IL" dirty="0"/>
              <a:t> </a:t>
            </a:r>
          </a:p>
          <a:p>
            <a:endParaRPr lang="he-IL" dirty="0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5E8A952A-176E-7A4F-893B-B0DDD715EFF0}"/>
              </a:ext>
            </a:extLst>
          </p:cNvPr>
          <p:cNvSpPr txBox="1"/>
          <p:nvPr/>
        </p:nvSpPr>
        <p:spPr>
          <a:xfrm>
            <a:off x="8974145" y="1153887"/>
            <a:ext cx="100877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שיום </a:t>
            </a:r>
            <a:r>
              <a:rPr lang="he-IL" dirty="0"/>
              <a:t>:</a:t>
            </a:r>
          </a:p>
          <a:p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01862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045A02D5-F879-5E4D-8C81-F721F7E43AEB}"/>
              </a:ext>
            </a:extLst>
          </p:cNvPr>
          <p:cNvSpPr txBox="1"/>
          <p:nvPr/>
        </p:nvSpPr>
        <p:spPr>
          <a:xfrm>
            <a:off x="1816926" y="1894114"/>
            <a:ext cx="8089074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תרגול:</a:t>
            </a:r>
          </a:p>
          <a:p>
            <a:r>
              <a:rPr lang="he-IL" dirty="0"/>
              <a:t>תחשבו על השיעור הבא שלכם תנסחו את המטרה שלכם תוך שמירה על כללי השיום שלנו </a:t>
            </a:r>
          </a:p>
        </p:txBody>
      </p:sp>
    </p:spTree>
    <p:extLst>
      <p:ext uri="{BB962C8B-B14F-4D97-AF65-F5344CB8AC3E}">
        <p14:creationId xmlns:p14="http://schemas.microsoft.com/office/powerpoint/2010/main" val="3766400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7C533BFA-8FAF-B547-9962-CFD7F2076200}"/>
              </a:ext>
            </a:extLst>
          </p:cNvPr>
          <p:cNvSpPr txBox="1"/>
          <p:nvPr/>
        </p:nvSpPr>
        <p:spPr>
          <a:xfrm>
            <a:off x="3111735" y="1992086"/>
            <a:ext cx="6391494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פירוק המטרה :</a:t>
            </a:r>
          </a:p>
          <a:p>
            <a:r>
              <a:rPr lang="he-IL" dirty="0"/>
              <a:t>תקראו את פירוק המטרה הזאת תחשבו מה מייחד את הטבלה הזאת ?</a:t>
            </a:r>
          </a:p>
        </p:txBody>
      </p:sp>
    </p:spTree>
    <p:extLst>
      <p:ext uri="{BB962C8B-B14F-4D97-AF65-F5344CB8AC3E}">
        <p14:creationId xmlns:p14="http://schemas.microsoft.com/office/powerpoint/2010/main" val="1333829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80CF555B-177E-964A-968E-938260DC27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841253"/>
              </p:ext>
            </p:extLst>
          </p:nvPr>
        </p:nvGraphicFramePr>
        <p:xfrm>
          <a:off x="1382486" y="1894660"/>
          <a:ext cx="7293202" cy="372237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646152">
                  <a:extLst>
                    <a:ext uri="{9D8B030D-6E8A-4147-A177-3AD203B41FA5}">
                      <a16:colId xmlns:a16="http://schemas.microsoft.com/office/drawing/2014/main" val="3075326913"/>
                    </a:ext>
                  </a:extLst>
                </a:gridCol>
                <a:gridCol w="3647050">
                  <a:extLst>
                    <a:ext uri="{9D8B030D-6E8A-4147-A177-3AD203B41FA5}">
                      <a16:colId xmlns:a16="http://schemas.microsoft.com/office/drawing/2014/main" val="1879135129"/>
                    </a:ext>
                  </a:extLst>
                </a:gridCol>
              </a:tblGrid>
              <a:tr h="390767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000">
                          <a:effectLst/>
                        </a:rPr>
                        <a:t>התלמיד ידע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000" dirty="0">
                          <a:effectLst/>
                        </a:rPr>
                        <a:t>התלמיד יראה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3114514"/>
                  </a:ext>
                </a:extLst>
              </a:tr>
              <a:tr h="105881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000" dirty="0">
                          <a:effectLst/>
                        </a:rPr>
                        <a:t>התלמיד ידע שאין סיפור ללא בעיות/קשיים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000">
                          <a:effectLst/>
                        </a:rPr>
                        <a:t>התלמיד </a:t>
                      </a:r>
                      <a:r>
                        <a:rPr lang="he-IL" sz="1000" u="sng">
                          <a:effectLst/>
                        </a:rPr>
                        <a:t>יאתר </a:t>
                      </a:r>
                      <a:r>
                        <a:rPr lang="he-IL" sz="1000">
                          <a:effectLst/>
                        </a:rPr>
                        <a:t>את הקשיים בסיפור.</a:t>
                      </a:r>
                      <a:endParaRPr lang="en-US" sz="1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000">
                          <a:effectLst/>
                        </a:rPr>
                        <a:t>התלמיד </a:t>
                      </a:r>
                      <a:r>
                        <a:rPr lang="he-IL" sz="1000" u="sng">
                          <a:effectLst/>
                        </a:rPr>
                        <a:t>ידגיש</a:t>
                      </a:r>
                      <a:r>
                        <a:rPr lang="he-IL" sz="1000">
                          <a:effectLst/>
                        </a:rPr>
                        <a:t> את הקושי בצבע.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9596857"/>
                  </a:ext>
                </a:extLst>
              </a:tr>
              <a:tr h="105881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000">
                          <a:effectLst/>
                        </a:rPr>
                        <a:t>התלמיד יבין שכל בעיה ניתנת לפתרון בדרך זו או אחרת.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000">
                          <a:effectLst/>
                        </a:rPr>
                        <a:t>התלמיד </a:t>
                      </a:r>
                      <a:r>
                        <a:rPr lang="he-IL" sz="1000" u="sng">
                          <a:effectLst/>
                        </a:rPr>
                        <a:t>ידגיש</a:t>
                      </a:r>
                      <a:r>
                        <a:rPr lang="he-IL" sz="1000">
                          <a:effectLst/>
                        </a:rPr>
                        <a:t> בסיפור את הפתרון לכל קושי.</a:t>
                      </a:r>
                      <a:endParaRPr lang="en-US" sz="1100">
                        <a:effectLst/>
                      </a:endParaRPr>
                    </a:p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000">
                          <a:effectLst/>
                        </a:rPr>
                        <a:t>התלמיד</a:t>
                      </a:r>
                      <a:r>
                        <a:rPr lang="he-IL" sz="1000" u="sng">
                          <a:effectLst/>
                        </a:rPr>
                        <a:t> ישלים</a:t>
                      </a:r>
                      <a:r>
                        <a:rPr lang="he-IL" sz="1000">
                          <a:effectLst/>
                        </a:rPr>
                        <a:t> בטבלה בעיה או פתרון.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6278163"/>
                  </a:ext>
                </a:extLst>
              </a:tr>
              <a:tr h="1213970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000">
                          <a:effectLst/>
                        </a:rPr>
                        <a:t>התלמיד ידע שהכוח  לפתרון והתמודדות עם בעיות טמון בנו.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000" dirty="0">
                          <a:effectLst/>
                        </a:rPr>
                        <a:t>התלמיד </a:t>
                      </a:r>
                      <a:r>
                        <a:rPr lang="he-IL" sz="1000" u="sng" dirty="0">
                          <a:effectLst/>
                        </a:rPr>
                        <a:t>יזהה </a:t>
                      </a:r>
                      <a:r>
                        <a:rPr lang="he-IL" sz="1000" dirty="0">
                          <a:effectLst/>
                        </a:rPr>
                        <a:t>וימרקר את התכונה הבולטת בפרומתיאוס שסייעה לו בהתמודדות עפ"י מעשיו. (מן המעשה אל התכונה)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480641"/>
                  </a:ext>
                </a:extLst>
              </a:tr>
            </a:tbl>
          </a:graphicData>
        </a:graphic>
      </p:graphicFrame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6A137F6E-E0E5-A245-90C5-56053221D8E5}"/>
              </a:ext>
            </a:extLst>
          </p:cNvPr>
          <p:cNvSpPr txBox="1"/>
          <p:nvPr/>
        </p:nvSpPr>
        <p:spPr>
          <a:xfrm>
            <a:off x="1629651" y="1415143"/>
            <a:ext cx="8570263" cy="3838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       מטרת שיעור שפה :התלמיד ידע לאחזר  מידע – יזהה יחסים לוגיים : בעיה ופתרון</a:t>
            </a:r>
            <a:endParaRPr lang="en-US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00821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3B422265-C597-FB45-B67D-415CC47C5472}"/>
              </a:ext>
            </a:extLst>
          </p:cNvPr>
          <p:cNvSpPr txBox="1"/>
          <p:nvPr/>
        </p:nvSpPr>
        <p:spPr>
          <a:xfrm>
            <a:off x="19062" y="1613043"/>
            <a:ext cx="10224273" cy="193899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שיום :</a:t>
            </a:r>
          </a:p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לאחר ניסוח המטרה –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לחשוב על מה התלמיד צריך לדעת ואיך הוא יראה לי שידע על מנת להשיג הבנה אופטימלית של המטרה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תוך הלימה לידע קודם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מבנים שאני רוצה שהם יכירו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מהן המילים החדשות שאני רוצה להוסיף לאוצר המילים של התלמידים </a:t>
            </a:r>
          </a:p>
        </p:txBody>
      </p:sp>
    </p:spTree>
    <p:extLst>
      <p:ext uri="{BB962C8B-B14F-4D97-AF65-F5344CB8AC3E}">
        <p14:creationId xmlns:p14="http://schemas.microsoft.com/office/powerpoint/2010/main" val="1425124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FAC9923-19A3-154A-96C2-EB1AB48B8AD9}"/>
              </a:ext>
            </a:extLst>
          </p:cNvPr>
          <p:cNvSpPr txBox="1"/>
          <p:nvPr/>
        </p:nvSpPr>
        <p:spPr>
          <a:xfrm>
            <a:off x="4174512" y="1089061"/>
            <a:ext cx="637704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חזרו למטרה שלכם שניסחתם בחלק הראשון </a:t>
            </a:r>
          </a:p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תנסו לבנות טבלה של ידע ויראה מתאימה למטרה זאת </a:t>
            </a:r>
          </a:p>
        </p:txBody>
      </p:sp>
    </p:spTree>
    <p:extLst>
      <p:ext uri="{BB962C8B-B14F-4D97-AF65-F5344CB8AC3E}">
        <p14:creationId xmlns:p14="http://schemas.microsoft.com/office/powerpoint/2010/main" val="473525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3B422265-C597-FB45-B67D-415CC47C5472}"/>
              </a:ext>
            </a:extLst>
          </p:cNvPr>
          <p:cNvSpPr txBox="1"/>
          <p:nvPr/>
        </p:nvSpPr>
        <p:spPr>
          <a:xfrm>
            <a:off x="2463562" y="1645164"/>
            <a:ext cx="6385082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ברזל מחשל ברזל </a:t>
            </a:r>
          </a:p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בחדרי הזום לקרוא את הטבלאות של העמיתים שלכם ולדייק אותם</a:t>
            </a:r>
          </a:p>
        </p:txBody>
      </p:sp>
    </p:spTree>
    <p:extLst>
      <p:ext uri="{BB962C8B-B14F-4D97-AF65-F5344CB8AC3E}">
        <p14:creationId xmlns:p14="http://schemas.microsoft.com/office/powerpoint/2010/main" val="2889775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3B422265-C597-FB45-B67D-415CC47C5472}"/>
              </a:ext>
            </a:extLst>
          </p:cNvPr>
          <p:cNvSpPr txBox="1"/>
          <p:nvPr/>
        </p:nvSpPr>
        <p:spPr>
          <a:xfrm>
            <a:off x="8663913" y="1645164"/>
            <a:ext cx="20563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כרטיס יציאה </a:t>
            </a:r>
          </a:p>
        </p:txBody>
      </p:sp>
    </p:spTree>
    <p:extLst>
      <p:ext uri="{BB962C8B-B14F-4D97-AF65-F5344CB8AC3E}">
        <p14:creationId xmlns:p14="http://schemas.microsoft.com/office/powerpoint/2010/main" val="15441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020D2C79-24FE-044E-8825-03A16C085288}"/>
              </a:ext>
            </a:extLst>
          </p:cNvPr>
          <p:cNvSpPr txBox="1"/>
          <p:nvPr/>
        </p:nvSpPr>
        <p:spPr>
          <a:xfrm>
            <a:off x="359596" y="1613043"/>
            <a:ext cx="1137349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כרטיס יציאה </a:t>
            </a:r>
          </a:p>
          <a:p>
            <a:r>
              <a:rPr lang="he-IL" dirty="0"/>
              <a:t>תקראו את השאלות הבאות ומצאו מה </a:t>
            </a:r>
            <a:r>
              <a:rPr lang="he-IL" dirty="0" err="1"/>
              <a:t>איפקטיבי</a:t>
            </a:r>
            <a:r>
              <a:rPr lang="he-IL" dirty="0"/>
              <a:t> בשאלות אלו ואיך הן קשורות לפירוק המטרה (טבלת הידע ויראה )?</a:t>
            </a:r>
          </a:p>
          <a:p>
            <a:endParaRPr lang="he-IL" dirty="0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6BF34DB6-D844-3A40-8AE4-7EFA5A0552CE}"/>
              </a:ext>
            </a:extLst>
          </p:cNvPr>
          <p:cNvSpPr txBox="1"/>
          <p:nvPr/>
        </p:nvSpPr>
        <p:spPr>
          <a:xfrm>
            <a:off x="4845381" y="2681555"/>
            <a:ext cx="6322628" cy="175432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יש לכם סיפור  קצר תקראו אותו ובצעו את המשימות הנלוות </a:t>
            </a:r>
          </a:p>
          <a:p>
            <a:r>
              <a:rPr lang="he-IL" dirty="0"/>
              <a:t>1 – אתרו את האתגר ואת הקשיים בסיפור זה ותדגישו אותם במדגיש .</a:t>
            </a:r>
          </a:p>
          <a:p>
            <a:r>
              <a:rPr lang="he-IL" dirty="0"/>
              <a:t>2- תאתרו את הפתרונות לקשיים ומלאו את הטבלה בהתאם </a:t>
            </a:r>
          </a:p>
          <a:p>
            <a:r>
              <a:rPr lang="he-IL" dirty="0"/>
              <a:t> </a:t>
            </a:r>
          </a:p>
          <a:p>
            <a:endParaRPr lang="he-IL" dirty="0"/>
          </a:p>
          <a:p>
            <a:endParaRPr lang="he-IL" dirty="0"/>
          </a:p>
        </p:txBody>
      </p:sp>
      <p:graphicFrame>
        <p:nvGraphicFramePr>
          <p:cNvPr id="8" name="טבלה 8">
            <a:extLst>
              <a:ext uri="{FF2B5EF4-FFF2-40B4-BE49-F238E27FC236}">
                <a16:creationId xmlns:a16="http://schemas.microsoft.com/office/drawing/2014/main" id="{75FEA838-3198-AD4A-B2EB-BE50BF3A6B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818943"/>
              </p:ext>
            </p:extLst>
          </p:nvPr>
        </p:nvGraphicFramePr>
        <p:xfrm>
          <a:off x="3911597" y="3688422"/>
          <a:ext cx="6248402" cy="135618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24201">
                  <a:extLst>
                    <a:ext uri="{9D8B030D-6E8A-4147-A177-3AD203B41FA5}">
                      <a16:colId xmlns:a16="http://schemas.microsoft.com/office/drawing/2014/main" val="217225637"/>
                    </a:ext>
                  </a:extLst>
                </a:gridCol>
                <a:gridCol w="3124201">
                  <a:extLst>
                    <a:ext uri="{9D8B030D-6E8A-4147-A177-3AD203B41FA5}">
                      <a16:colId xmlns:a16="http://schemas.microsoft.com/office/drawing/2014/main" val="888533164"/>
                    </a:ext>
                  </a:extLst>
                </a:gridCol>
              </a:tblGrid>
              <a:tr h="452063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קושי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פתרון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786394"/>
                  </a:ext>
                </a:extLst>
              </a:tr>
              <a:tr h="452063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701999"/>
                  </a:ext>
                </a:extLst>
              </a:tr>
              <a:tr h="452063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538078"/>
                  </a:ext>
                </a:extLst>
              </a:tr>
            </a:tbl>
          </a:graphicData>
        </a:graphic>
      </p:graphicFrame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6C7E469B-016A-8144-8E2E-D40C21B6CC63}"/>
              </a:ext>
            </a:extLst>
          </p:cNvPr>
          <p:cNvSpPr txBox="1"/>
          <p:nvPr/>
        </p:nvSpPr>
        <p:spPr>
          <a:xfrm>
            <a:off x="1900504" y="5455578"/>
            <a:ext cx="911339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3- מהי התכונה של הדמות הראשית בסיפור ( פרומתיאוס ) שעזרה לו להתגבר על הקושי בסיפור זה ?</a:t>
            </a:r>
          </a:p>
        </p:txBody>
      </p:sp>
    </p:spTree>
    <p:extLst>
      <p:ext uri="{BB962C8B-B14F-4D97-AF65-F5344CB8AC3E}">
        <p14:creationId xmlns:p14="http://schemas.microsoft.com/office/powerpoint/2010/main" val="1637701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62FDB25C-636F-6145-A1F2-A5727F3240B2}"/>
              </a:ext>
            </a:extLst>
          </p:cNvPr>
          <p:cNvSpPr txBox="1"/>
          <p:nvPr/>
        </p:nvSpPr>
        <p:spPr>
          <a:xfrm>
            <a:off x="-1" y="1319514"/>
            <a:ext cx="12017339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he-IL" dirty="0"/>
              <a:t>כרטיס היציאה הינו שאלה או מספר שאלות שהולמות את פירוק המטרה שלנו ואפשר לפתור בחמש דקות </a:t>
            </a:r>
            <a:endParaRPr lang="en-US" dirty="0"/>
          </a:p>
          <a:p>
            <a:r>
              <a:rPr lang="he-IL" dirty="0"/>
              <a:t>למה זה חשוב שנפתור את התרגילים בעצמנו ?</a:t>
            </a:r>
            <a:endParaRPr lang="en-US" dirty="0"/>
          </a:p>
          <a:p>
            <a:pPr lvl="0"/>
            <a:r>
              <a:rPr lang="he-IL" dirty="0"/>
              <a:t>לצפות מכשולים </a:t>
            </a:r>
            <a:endParaRPr lang="en-US" dirty="0"/>
          </a:p>
          <a:p>
            <a:pPr lvl="0"/>
            <a:r>
              <a:rPr lang="he-IL" dirty="0"/>
              <a:t>לצפות אתגרים </a:t>
            </a:r>
            <a:endParaRPr lang="en-US" dirty="0"/>
          </a:p>
          <a:p>
            <a:pPr lvl="0"/>
            <a:r>
              <a:rPr lang="he-IL" dirty="0"/>
              <a:t>הבנה לעומק </a:t>
            </a:r>
            <a:endParaRPr lang="en-US" dirty="0"/>
          </a:p>
          <a:p>
            <a:pPr lvl="0"/>
            <a:r>
              <a:rPr lang="he-IL" dirty="0"/>
              <a:t>לצפות את האי הבנות הנפוצות </a:t>
            </a:r>
            <a:endParaRPr lang="en-US" dirty="0"/>
          </a:p>
          <a:p>
            <a:pPr lvl="0"/>
            <a:r>
              <a:rPr lang="he-IL" dirty="0"/>
              <a:t>לחקות את תהליך החשיבה </a:t>
            </a:r>
            <a:endParaRPr lang="en-US" dirty="0"/>
          </a:p>
          <a:p>
            <a:pPr lvl="0"/>
            <a:r>
              <a:rPr lang="he-IL" dirty="0"/>
              <a:t>לבדוק אם יש מספיק עוגנים </a:t>
            </a:r>
            <a:endParaRPr lang="en-US" dirty="0"/>
          </a:p>
          <a:p>
            <a:pPr lvl="0"/>
            <a:r>
              <a:rPr lang="he-IL" dirty="0"/>
              <a:t>לבדוק אם המשימה הולמת את דרכי החשיבה או ברת פתרון </a:t>
            </a:r>
            <a:endParaRPr lang="en-US" dirty="0"/>
          </a:p>
          <a:p>
            <a:pPr lvl="0"/>
            <a:r>
              <a:rPr lang="he-IL" dirty="0"/>
              <a:t>לדייק את תכנון השיעור </a:t>
            </a:r>
            <a:endParaRPr lang="en-US" dirty="0"/>
          </a:p>
          <a:p>
            <a:pPr lvl="0"/>
            <a:r>
              <a:rPr lang="he-IL" dirty="0"/>
              <a:t>יותר קל להתנהל בשיעור ולעקוב אחר המשימות של התלמידים כאשר אנחנו יודעים בדיוק למה לצפות </a:t>
            </a:r>
            <a:endParaRPr lang="en-US" dirty="0"/>
          </a:p>
          <a:p>
            <a:pPr lvl="0"/>
            <a:r>
              <a:rPr lang="he-IL" dirty="0"/>
              <a:t>לבדוק עמידה בלוח זמנים </a:t>
            </a:r>
            <a:endParaRPr lang="en-US" dirty="0"/>
          </a:p>
          <a:p>
            <a:r>
              <a:rPr lang="he-IL" dirty="0"/>
              <a:t> </a:t>
            </a:r>
            <a:endParaRPr lang="en-US" dirty="0"/>
          </a:p>
          <a:p>
            <a:r>
              <a:rPr lang="he-IL" dirty="0"/>
              <a:t>כרטיס היציאה הינו כלי שיכול להציג לי את מצב הלמידה של הכיתה שלי לאחר כל שיעור </a:t>
            </a:r>
            <a:endParaRPr lang="en-US" dirty="0"/>
          </a:p>
          <a:p>
            <a:r>
              <a:rPr lang="he-IL" dirty="0"/>
              <a:t>לומדים את כרטיס היציאה לאחר השיעור ובודקים את הטעויות הנפוצות בוחרים טעות נפוצה אחת ( ברמת ההבנה ולא ברמת היישום ) שחושבים שהיא תרים את רמת ההבנה בכיתה ומתכננים את הלמידה החוזרת שלנו לשיעור הבא </a:t>
            </a:r>
            <a:endParaRPr lang="en-US" dirty="0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5F766E4B-7BB0-804D-ACFD-7E665322F969}"/>
              </a:ext>
            </a:extLst>
          </p:cNvPr>
          <p:cNvSpPr txBox="1"/>
          <p:nvPr/>
        </p:nvSpPr>
        <p:spPr>
          <a:xfrm>
            <a:off x="10062504" y="750013"/>
            <a:ext cx="149592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כרטיס היציאה </a:t>
            </a:r>
          </a:p>
        </p:txBody>
      </p:sp>
    </p:spTree>
    <p:extLst>
      <p:ext uri="{BB962C8B-B14F-4D97-AF65-F5344CB8AC3E}">
        <p14:creationId xmlns:p14="http://schemas.microsoft.com/office/powerpoint/2010/main" val="2946887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01EAF85B-1A79-AC47-8D27-3872D8C5EBC7}"/>
              </a:ext>
            </a:extLst>
          </p:cNvPr>
          <p:cNvSpPr txBox="1"/>
          <p:nvPr/>
        </p:nvSpPr>
        <p:spPr>
          <a:xfrm>
            <a:off x="7190631" y="2095928"/>
            <a:ext cx="3751347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תרגלו </a:t>
            </a:r>
          </a:p>
          <a:p>
            <a:r>
              <a:rPr lang="he-IL" dirty="0"/>
              <a:t>הכינו כרטיס יציאה מתאים למטרה שלכם</a:t>
            </a:r>
          </a:p>
          <a:p>
            <a:r>
              <a:rPr lang="he-IL" dirty="0"/>
              <a:t>והכינו תשובה מיטבית </a:t>
            </a:r>
          </a:p>
          <a:p>
            <a:r>
              <a:rPr lang="he-I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0969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5FB3F6F4-6BDA-5747-8613-E82453CF4AA1}"/>
              </a:ext>
            </a:extLst>
          </p:cNvPr>
          <p:cNvSpPr txBox="1"/>
          <p:nvPr/>
        </p:nvSpPr>
        <p:spPr>
          <a:xfrm>
            <a:off x="6571009" y="1510301"/>
            <a:ext cx="4483984" cy="92333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מבנה שיעור אפקטיבי </a:t>
            </a:r>
          </a:p>
          <a:p>
            <a:r>
              <a:rPr lang="he-IL" dirty="0"/>
              <a:t>אני הולכת להציג מסגרת לתכנון שיעור אפקטיבי </a:t>
            </a:r>
          </a:p>
          <a:p>
            <a:r>
              <a:rPr lang="he-IL" dirty="0"/>
              <a:t>מה אתם חושבים על מסגרת זו?</a:t>
            </a:r>
          </a:p>
        </p:txBody>
      </p:sp>
    </p:spTree>
    <p:extLst>
      <p:ext uri="{BB962C8B-B14F-4D97-AF65-F5344CB8AC3E}">
        <p14:creationId xmlns:p14="http://schemas.microsoft.com/office/powerpoint/2010/main" val="1698955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FFAC4002-E4B8-7548-839F-E81DF55A8B11}"/>
              </a:ext>
            </a:extLst>
          </p:cNvPr>
          <p:cNvSpPr txBox="1"/>
          <p:nvPr/>
        </p:nvSpPr>
        <p:spPr>
          <a:xfrm>
            <a:off x="4915453" y="1500027"/>
            <a:ext cx="5892960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תרגלו </a:t>
            </a:r>
          </a:p>
          <a:p>
            <a:r>
              <a:rPr lang="he-IL" dirty="0"/>
              <a:t>אתם יכולים לתכנן שיעור שלכם עם המטרה ההתחלתית שלכם?  </a:t>
            </a:r>
          </a:p>
        </p:txBody>
      </p:sp>
    </p:spTree>
    <p:extLst>
      <p:ext uri="{BB962C8B-B14F-4D97-AF65-F5344CB8AC3E}">
        <p14:creationId xmlns:p14="http://schemas.microsoft.com/office/powerpoint/2010/main" val="775252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  <p:pic>
        <p:nvPicPr>
          <p:cNvPr id="1026" name="Picture 2" descr="כשאתם שומעים את המילה השתקפות,... - אורית אופק - טיפול במים | Facebook">
            <a:extLst>
              <a:ext uri="{FF2B5EF4-FFF2-40B4-BE49-F238E27FC236}">
                <a16:creationId xmlns:a16="http://schemas.microsoft.com/office/drawing/2014/main" id="{00C5F05D-DBCE-9241-A63F-1E237E477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671" y="1784350"/>
            <a:ext cx="9503595" cy="32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30D6B119-94FE-A247-BFC0-6445CA15188D}"/>
              </a:ext>
            </a:extLst>
          </p:cNvPr>
          <p:cNvSpPr txBox="1"/>
          <p:nvPr/>
        </p:nvSpPr>
        <p:spPr>
          <a:xfrm>
            <a:off x="4164957" y="883578"/>
            <a:ext cx="6664005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רפלקציה </a:t>
            </a:r>
          </a:p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מה תיקחו מההכשרה של היום – פירוק מטרה ומבנה שיעור אפקטיבי ?</a:t>
            </a:r>
          </a:p>
        </p:txBody>
      </p:sp>
    </p:spTree>
    <p:extLst>
      <p:ext uri="{BB962C8B-B14F-4D97-AF65-F5344CB8AC3E}">
        <p14:creationId xmlns:p14="http://schemas.microsoft.com/office/powerpoint/2010/main" val="2782304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78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904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013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05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6083760"/>
            <a:ext cx="82937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Developing leaders. Strengthening schools. Changing lives. </a:t>
            </a:r>
            <a:r>
              <a:rPr lang="en-US" sz="2000" dirty="0" err="1">
                <a:solidFill>
                  <a:srgbClr val="FF241C"/>
                </a:solidFill>
                <a:latin typeface="Trade Gothic Light"/>
                <a:cs typeface="Trade gothic"/>
              </a:rPr>
              <a:t>oneworldnos.org</a:t>
            </a:r>
            <a:r>
              <a:rPr lang="en-US" sz="2000" dirty="0">
                <a:solidFill>
                  <a:srgbClr val="C0C0C0"/>
                </a:solidFill>
                <a:latin typeface="Trade Gothic Light"/>
                <a:cs typeface="Trade gothic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98A7D-95D4-D145-A9E6-263AA384EDDD}"/>
              </a:ext>
            </a:extLst>
          </p:cNvPr>
          <p:cNvSpPr txBox="1"/>
          <p:nvPr/>
        </p:nvSpPr>
        <p:spPr>
          <a:xfrm>
            <a:off x="914400" y="3073400"/>
            <a:ext cx="62484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Trade Gothic Light"/>
                <a:cs typeface="TradeGothic Light"/>
              </a:rPr>
            </a:br>
            <a:endParaRPr lang="en-US" sz="2400" dirty="0">
              <a:latin typeface="Trade Gothic Light"/>
              <a:cs typeface="TradeGothic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BE88B7-C9D3-5E4F-96C2-AD74E120F80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4401" y="685801"/>
            <a:ext cx="2847372" cy="63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31906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22356</TotalTime>
  <Words>815</Words>
  <Application>Microsoft Office PowerPoint</Application>
  <PresentationFormat>מסך רחב</PresentationFormat>
  <Paragraphs>142</Paragraphs>
  <Slides>26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26</vt:i4>
      </vt:variant>
    </vt:vector>
  </HeadingPairs>
  <TitlesOfParts>
    <vt:vector size="35" baseType="lpstr">
      <vt:lpstr>Arial</vt:lpstr>
      <vt:lpstr>Calibri</vt:lpstr>
      <vt:lpstr>Calibri Light</vt:lpstr>
      <vt:lpstr>David</vt:lpstr>
      <vt:lpstr>Times New Roman</vt:lpstr>
      <vt:lpstr>Trade gothic</vt:lpstr>
      <vt:lpstr>Trade Gothic Light</vt:lpstr>
      <vt:lpstr>TradeGothic Light</vt:lpstr>
      <vt:lpstr>ערכת נושא Office</vt:lpstr>
      <vt:lpstr>מצגת של PowerPoint‏</vt:lpstr>
      <vt:lpstr>מצגת של PowerPoint‏</vt:lpstr>
      <vt:lpstr>פעילות פתיחה  ספרו לחברים שלכם בחדר 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סמירה שיבלי</dc:creator>
  <cp:lastModifiedBy>Hila Kraus</cp:lastModifiedBy>
  <cp:revision>9</cp:revision>
  <dcterms:created xsi:type="dcterms:W3CDTF">2022-04-10T08:44:19Z</dcterms:created>
  <dcterms:modified xsi:type="dcterms:W3CDTF">2023-08-29T12:58:54Z</dcterms:modified>
</cp:coreProperties>
</file>