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12192000"/>
  <p:notesSz cx="6858000" cy="9144000"/>
  <p:embeddedFontLst>
    <p:embeddedFont>
      <p:font typeface="Libre Franklin"/>
      <p:regular r:id="rId26"/>
      <p:bold r:id="rId27"/>
      <p:italic r:id="rId28"/>
      <p:boldItalic r:id="rId29"/>
    </p:embeddedFont>
    <p:embeddedFont>
      <p:font typeface="Oswald Light"/>
      <p:regular r:id="rId30"/>
      <p:bold r:id="rId31"/>
    </p:embeddedFont>
    <p:embeddedFont>
      <p:font typeface="Libre Franklin Medium"/>
      <p:regular r:id="rId32"/>
      <p:bold r:id="rId33"/>
      <p:italic r:id="rId34"/>
      <p:boldItalic r:id="rId35"/>
    </p:embeddedFont>
    <p:embeddedFont>
      <p:font typeface="Helvetica Neue"/>
      <p:regular r:id="rId36"/>
      <p:bold r:id="rId37"/>
      <p:italic r:id="rId38"/>
      <p:boldItalic r:id="rId39"/>
    </p:embeddedFont>
    <p:embeddedFont>
      <p:font typeface="Oswald"/>
      <p:regular r:id="rId40"/>
      <p:bold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5C61775-7514-4398-9A25-DD8A3738DFEE}">
  <a:tblStyle styleId="{05C61775-7514-4398-9A25-DD8A3738DFE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swald-regular.fntdata"/><Relationship Id="rId20" Type="http://schemas.openxmlformats.org/officeDocument/2006/relationships/slide" Target="slides/slide14.xml"/><Relationship Id="rId41" Type="http://schemas.openxmlformats.org/officeDocument/2006/relationships/font" Target="fonts/Oswald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ibreFranklin-regular.fntdata"/><Relationship Id="rId25" Type="http://schemas.openxmlformats.org/officeDocument/2006/relationships/slide" Target="slides/slide19.xml"/><Relationship Id="rId28" Type="http://schemas.openxmlformats.org/officeDocument/2006/relationships/font" Target="fonts/LibreFranklin-italic.fntdata"/><Relationship Id="rId27" Type="http://schemas.openxmlformats.org/officeDocument/2006/relationships/font" Target="fonts/LibreFranklin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ibreFranklin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swaldLight-bold.fntdata"/><Relationship Id="rId30" Type="http://schemas.openxmlformats.org/officeDocument/2006/relationships/font" Target="fonts/OswaldLight-regular.fntdata"/><Relationship Id="rId11" Type="http://schemas.openxmlformats.org/officeDocument/2006/relationships/slide" Target="slides/slide5.xml"/><Relationship Id="rId33" Type="http://schemas.openxmlformats.org/officeDocument/2006/relationships/font" Target="fonts/LibreFranklinMedium-bold.fntdata"/><Relationship Id="rId10" Type="http://schemas.openxmlformats.org/officeDocument/2006/relationships/slide" Target="slides/slide4.xml"/><Relationship Id="rId32" Type="http://schemas.openxmlformats.org/officeDocument/2006/relationships/font" Target="fonts/LibreFranklinMedium-regular.fntdata"/><Relationship Id="rId13" Type="http://schemas.openxmlformats.org/officeDocument/2006/relationships/slide" Target="slides/slide7.xml"/><Relationship Id="rId35" Type="http://schemas.openxmlformats.org/officeDocument/2006/relationships/font" Target="fonts/LibreFranklinMedium-boldItalic.fntdata"/><Relationship Id="rId12" Type="http://schemas.openxmlformats.org/officeDocument/2006/relationships/slide" Target="slides/slide6.xml"/><Relationship Id="rId34" Type="http://schemas.openxmlformats.org/officeDocument/2006/relationships/font" Target="fonts/LibreFranklinMedium-italic.fntdata"/><Relationship Id="rId15" Type="http://schemas.openxmlformats.org/officeDocument/2006/relationships/slide" Target="slides/slide9.xml"/><Relationship Id="rId37" Type="http://schemas.openxmlformats.org/officeDocument/2006/relationships/font" Target="fonts/HelveticaNeue-bold.fntdata"/><Relationship Id="rId14" Type="http://schemas.openxmlformats.org/officeDocument/2006/relationships/slide" Target="slides/slide8.xml"/><Relationship Id="rId36" Type="http://schemas.openxmlformats.org/officeDocument/2006/relationships/font" Target="fonts/HelveticaNeue-regular.fntdata"/><Relationship Id="rId17" Type="http://schemas.openxmlformats.org/officeDocument/2006/relationships/slide" Target="slides/slide11.xml"/><Relationship Id="rId39" Type="http://schemas.openxmlformats.org/officeDocument/2006/relationships/font" Target="fonts/HelveticaNeue-boldItalic.fntdata"/><Relationship Id="rId16" Type="http://schemas.openxmlformats.org/officeDocument/2006/relationships/slide" Target="slides/slide10.xml"/><Relationship Id="rId38" Type="http://schemas.openxmlformats.org/officeDocument/2006/relationships/font" Target="fonts/HelveticaNeue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" name="Google Shape;3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" name="Google Shape;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" name="Google Shape;5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2" name="Google Shape;7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7" name="Google Shape;7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7" name="Google Shape;8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150" spcFirstLastPara="1" rIns="9415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9:notes"/>
          <p:cNvSpPr txBox="1"/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150" spcFirstLastPara="1" rIns="94150" wrap="square" tIns="470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5" name="Google Shape;10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e Idea">
  <p:cSld name="Core Idea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3" y="0"/>
            <a:ext cx="12191999" cy="6858000"/>
          </a:xfrm>
          <a:prstGeom prst="rect">
            <a:avLst/>
          </a:prstGeom>
          <a:solidFill>
            <a:srgbClr val="FFDD00"/>
          </a:solidFill>
          <a:ln>
            <a:noFill/>
          </a:ln>
          <a:effectLst>
            <a:outerShdw blurRad="127000" rotWithShape="0" algn="tr" dir="8100000" dist="88900">
              <a:srgbClr val="00000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11074400" y="6416677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06400" y="274638"/>
            <a:ext cx="11338560" cy="487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Franklin Medium"/>
              <a:buNone/>
              <a:defRPr b="0" i="0" sz="30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lead template">
  <p:cSld name="Single lead templa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74400" y="6416676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35">
          <p15:clr>
            <a:srgbClr val="F26B43"/>
          </p15:clr>
        </p15:guide>
        <p15:guide id="2" orient="horz" pos="1087">
          <p15:clr>
            <a:srgbClr val="F26B43"/>
          </p15:clr>
        </p15:guide>
        <p15:guide id="3" orient="horz" pos="3981">
          <p15:clr>
            <a:srgbClr val="F26B43"/>
          </p15:clr>
        </p15:guide>
        <p15:guide id="4" pos="528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/>
        </p:nvSpPr>
        <p:spPr>
          <a:xfrm>
            <a:off x="914400" y="3073400"/>
            <a:ext cx="7424928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swald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Coaching Academic Monitoring (AcMo)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swald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School Coaches</a:t>
            </a:r>
            <a:br>
              <a:rPr b="0" i="0" lang="en-US" sz="32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b="0" i="0" lang="en-US" sz="24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January 24, 2022</a:t>
            </a:r>
            <a:endParaRPr b="0" i="0" sz="24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9" name="Google Shape;2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685801"/>
            <a:ext cx="3558753" cy="11059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30" name="Google Shape;3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7243" y="392705"/>
            <a:ext cx="3033957" cy="1893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ving deep into the simple disciplines - TheCatholicSpirit.com :  TheCatholicSpirit.com" id="31" name="Google Shape;3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39978" y="3635775"/>
            <a:ext cx="4512043" cy="3035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0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Get Organized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/>
          <p:nvPr/>
        </p:nvSpPr>
        <p:spPr>
          <a:xfrm>
            <a:off x="388040" y="1334305"/>
            <a:ext cx="19010585" cy="55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0"/>
          <p:cNvSpPr txBox="1"/>
          <p:nvPr/>
        </p:nvSpPr>
        <p:spPr>
          <a:xfrm>
            <a:off x="1115567" y="2304288"/>
            <a:ext cx="7326683" cy="1815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1A_handout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1B_SampleDebrief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1C_DataSet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1D_AcMo Coaching Map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41" name="Google Shape;4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1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1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1"/>
          <p:cNvSpPr/>
          <p:nvPr/>
        </p:nvSpPr>
        <p:spPr>
          <a:xfrm>
            <a:off x="388040" y="1334305"/>
            <a:ext cx="19010585" cy="55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1"/>
          <p:cNvSpPr txBox="1"/>
          <p:nvPr/>
        </p:nvSpPr>
        <p:spPr>
          <a:xfrm>
            <a:off x="10170247" y="6354263"/>
            <a:ext cx="1994919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1A: Page #1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/>
          <p:nvPr/>
        </p:nvSpPr>
        <p:spPr>
          <a:xfrm>
            <a:off x="388040" y="1538130"/>
            <a:ext cx="10782553" cy="4431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יצירת עניין</a:t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בבואך לאמן את המורות שלך בטכניקת ניטור אקדמי, מה החלק האהוב עלייך ביותר? 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מהם האתגרים הגדולים ביותר שעומדים בפנייך בבואך לאמן את המורות בטכניקת ניטור אקדמי?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0" i="0" sz="2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52" name="Google Shape;5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2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Academic Monitoring Journey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60" name="Google Shape;6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Session 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253067" y="1930400"/>
            <a:ext cx="9929803" cy="2523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sng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יעדי המפגש</a:t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תכנון פגישת משוב לאחר תצפית לדיון בהיבט אחד של ניטור אקדמי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ניהול פגישת משוב ממוקדת בניטור אקדמי</a:t>
            </a:r>
            <a:endParaRPr b="1" i="0" sz="2800" u="sng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lated image" id="69" name="Google Shape;6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Helvetica Neue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Academic Monitoring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Helvetica Neue"/>
              <a:buNone/>
            </a:pPr>
            <a:r>
              <a:rPr b="0" i="1" lang="en-US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Sample Debrief</a:t>
            </a:r>
            <a:endParaRPr b="0" i="1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C0C0"/>
              </a:buClr>
              <a:buSzPts val="1200"/>
              <a:buFont typeface="Oswald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951480" y="1769982"/>
            <a:ext cx="10213825" cy="3108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a debrief that we created as a sample of an effective debrief on “Planning your Laps”.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designed this debrief based upon the 3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rd</a:t>
            </a: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grade math data set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 a reminder, the learning objective for this data set focuses on regrouping when adding or subtracting numbers up through 1,000.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83" name="Google Shape;8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/>
          <p:nvPr/>
        </p:nvSpPr>
        <p:spPr>
          <a:xfrm>
            <a:off x="9618132" y="5974252"/>
            <a:ext cx="2406227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Handout_1B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C0C0"/>
              </a:buClr>
              <a:buSzPts val="1200"/>
              <a:buFont typeface="Oswald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1036320" y="1783079"/>
            <a:ext cx="10622280" cy="2739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 אפקטיבי בפגישת המשוב הזו?</a:t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איך היא יכולה לעזור למאמנת לתת משוב אפקטיבי יותר?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  <a:p>
            <a:pPr indent="-254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9618132" y="5974252"/>
            <a:ext cx="2406227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1A: Page #1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lated image" id="94" name="Google Shape;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/>
        </p:nvSpPr>
        <p:spPr>
          <a:xfrm>
            <a:off x="1524000" y="812800"/>
            <a:ext cx="102362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 Idea: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777240" y="1905000"/>
            <a:ext cx="10835640" cy="29853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“Build a strong base. The journey to peaks of excellence requires a strong base camp.”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-CNR Rao</a:t>
            </a:r>
            <a:endParaRPr b="0" i="0" sz="3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C0C0"/>
              </a:buClr>
              <a:buSzPts val="1200"/>
              <a:buFont typeface="Oswald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831850" y="260287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1039368" y="1028343"/>
            <a:ext cx="10113264" cy="61862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התסריט כללי ומפורט</a:t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פגישת המשוב לדוגמה מפורטת דיו כדי שמאמנת חדשה תוכל פשוט לעקוב אחר התוכנית ולנהל פגישת משוב אפקטיבית, ובנוסף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היא משאירה מקום למאמנות מנוסות יותר לבצע התאמות משלהן</a:t>
            </a:r>
            <a:endParaRPr/>
          </a:p>
          <a:p>
            <a:pPr indent="-3048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המשאבים העיקריים כבר משולבים</a:t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כל המשאבים הרלוונטיים כבר מוטמעים בתוכנית הפגישה, למשל:</a:t>
            </a:r>
            <a:endParaRPr/>
          </a:p>
          <a:p>
            <a:pPr indent="-285750" lvl="1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"שיום" מההכשרה בנושא "תכנון סבבים".</a:t>
            </a:r>
            <a:endParaRPr/>
          </a:p>
          <a:p>
            <a:pPr indent="-285750" lvl="1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טבלת "יודע ומראה", שנשתמש בה כסימוכין</a:t>
            </a:r>
            <a:endParaRPr/>
          </a:p>
          <a:p>
            <a:pPr indent="-285750" lvl="1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טבלת תכנון הסבבים</a:t>
            </a:r>
            <a:endParaRPr/>
          </a:p>
          <a:p>
            <a:pPr indent="-3048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הדגמת פגישת המשוב תואמת לצעד הפעולה</a:t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"להאזין לתשובות ולחכות שדבר מסוים ייאמר" תואם ל"כיצד" בצעד הפעולה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1" lang="en-US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an AcMo Skill Debrief</a:t>
            </a:r>
            <a:endParaRPr b="0" i="1" sz="3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Get Organized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388040" y="1334305"/>
            <a:ext cx="19010585" cy="55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1115568" y="2304288"/>
            <a:ext cx="8602590" cy="2031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1C_3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rd</a:t>
            </a: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grade data set (download / on desktop)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Relevant planning template (on Google Docs)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(See link)</a:t>
            </a:r>
            <a:endParaRPr/>
          </a:p>
          <a:p>
            <a:pPr indent="-1079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079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24" name="Google Shape;12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03526" y="5560990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1"/>
          <p:cNvSpPr/>
          <p:nvPr/>
        </p:nvSpPr>
        <p:spPr>
          <a:xfrm>
            <a:off x="388040" y="1334305"/>
            <a:ext cx="19010585" cy="55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1115568" y="2304288"/>
            <a:ext cx="8602590" cy="7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079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079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2" name="Google Shape;132;p21"/>
          <p:cNvGraphicFramePr/>
          <p:nvPr/>
        </p:nvGraphicFramePr>
        <p:xfrm>
          <a:off x="2473842" y="4582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{05C61775-7514-4398-9A25-DD8A3738DFEE}</a:tableStyleId>
              </a:tblPr>
              <a:tblGrid>
                <a:gridCol w="1765600"/>
                <a:gridCol w="5427375"/>
              </a:tblGrid>
              <a:tr h="30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Phase of AcMo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AcMo SKill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9CC2E5"/>
                    </a:solidFill>
                  </a:tcPr>
                </a:tc>
              </a:tr>
              <a:tr h="308150">
                <a:tc row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Before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B05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K&amp;S Chart</a:t>
                      </a:r>
                      <a:endParaRPr b="1" sz="1800" u="none" cap="none" strike="noStrike">
                        <a:solidFill>
                          <a:srgbClr val="00B05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Teacher Exemplar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Plan the Laps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Monitoring pathway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Create the Code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738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Organize the tracker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row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During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Name the laps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Mark the papers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chemeClr val="dk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Track student progress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accent2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Make “Quick fixes”</a:t>
                      </a:r>
                      <a:endParaRPr b="1" sz="1800" u="none" cap="none" strike="noStrike">
                        <a:solidFill>
                          <a:schemeClr val="accent2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Identify conceptual gaps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490000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After</a:t>
                      </a:r>
                      <a:endParaRPr b="1"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070C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Plan and execute reteach: Modeling</a:t>
                      </a:r>
                      <a:endParaRPr b="1" sz="1800" u="none" cap="none" strike="noStrike">
                        <a:solidFill>
                          <a:srgbClr val="0070C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2286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Plan and execute reteach: Guided Discourse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  <a:tr h="3081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Monitor progress post reteach</a:t>
                      </a:r>
                      <a:endParaRPr sz="18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54400" marB="54400" marR="54400" marL="54400"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630267" y="235483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9868497" y="5892598"/>
            <a:ext cx="1610359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#2-3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3124200" y="27971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630267" y="1295744"/>
            <a:ext cx="10310511" cy="5047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הנחיות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תכנני יחד עם הקבוצה שלך פגישת משוב על הטכניקה שנבחרה לכן במסמך ה-Google Doc הרלוונטי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התחילו עם "לראות את ההדגמה" (דלגו על "לראות את ההצלחה"), והמשיכו אל "לראות את הפער", "שיום צעד הפעולה", תכנון לפני</a:t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794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התרגול ותרגול לפי הפער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ודאו שמידת המיקוד במיומנויות היא "בגודל נגיסה"... חשבו באמת על כל המיומנויות שצריכות להיות למורה מראש ועל רמת השליטה שלה בהן... באופן זה תוכלו לקבוע מה "הנגיסה" המתאימה לה.</a:t>
            </a:r>
            <a:endParaRPr/>
          </a:p>
          <a:p>
            <a:pPr indent="-4572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43" name="Google Shape;14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630267" y="235483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Spar &amp; Refine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9868497" y="5892598"/>
            <a:ext cx="1610359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3124200" y="279717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473563" y="996655"/>
            <a:ext cx="10310511" cy="4493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b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דיון פולמוסי וליטוש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תני משוב על הנקודות הבאות:</a:t>
            </a:r>
            <a:endParaRPr/>
          </a:p>
          <a:p>
            <a:pPr indent="-457200" lvl="1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המיומנות בגודל נגיסה?</a:t>
            </a:r>
            <a:endParaRPr/>
          </a:p>
          <a:p>
            <a:pPr indent="-457200" lvl="1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ה"מה" צר דיו כדי שהמורה תוכל לשלוט בו תוך שבוע אחד?</a:t>
            </a:r>
            <a:endParaRPr/>
          </a:p>
          <a:p>
            <a:pPr indent="-457200" lvl="1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ה"כיצד" מפורט דיו כדי לאפשר הטמעה בצורה אפקטיבית?</a:t>
            </a:r>
            <a:endParaRPr/>
          </a:p>
          <a:p>
            <a:pPr indent="-457200" lvl="1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ההדגמה ופגישת המשוב מובילות בבירור לנושא ששוים?</a:t>
            </a:r>
            <a:endParaRPr/>
          </a:p>
          <a:p>
            <a:pPr indent="-457200" lvl="1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התרגול מותאם ב-100% ל"שיום"?</a:t>
            </a:r>
            <a:endParaRPr/>
          </a:p>
          <a:p>
            <a:pPr indent="-457200" lvl="0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b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/>
          </a:p>
          <a:p>
            <a:pPr indent="-215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54" name="Google Shape;15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Facilitate an AcMo debrief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5"/>
          <p:cNvSpPr txBox="1"/>
          <p:nvPr/>
        </p:nvSpPr>
        <p:spPr>
          <a:xfrm>
            <a:off x="428683" y="164188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 Part #1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1038209" y="6077264"/>
            <a:ext cx="1610359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67" name="Google Shape;16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5702" y="5523695"/>
            <a:ext cx="1568808" cy="106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5"/>
          <p:cNvSpPr txBox="1"/>
          <p:nvPr/>
        </p:nvSpPr>
        <p:spPr>
          <a:xfrm>
            <a:off x="428683" y="951330"/>
            <a:ext cx="10941963" cy="637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הנחיות</a:t>
            </a:r>
            <a:endParaRPr b="1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עמיתה מספר 1: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משחק תפקידים למתן משוב (15 דקות):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התחילי עם "לראות את ההדגמה" (דלגי על "לראות את ההצלחה") והגיעי רחוק ככל שתספיקי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b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עמיתה מספר 2: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סכמי את משחק התפקידים (4 דקות)</a:t>
            </a:r>
            <a:endParaRPr/>
          </a:p>
          <a:p>
            <a:pPr indent="-342900" lvl="1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רפלקציה שקטה (דקה 1)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יש להתמקד בנקודות הבאות: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היא עקבה אחר התסריט/השתמשה בשפה תמציתית?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ההדגמה הייתה ברורה?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המורה עשתה את רוב עבודת החשיבה?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כיוון התרגול היה ברור?</a:t>
            </a:r>
            <a:endParaRPr/>
          </a:p>
          <a:p>
            <a:pPr indent="-342900" lvl="1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 היה אפקטיבי ביותר בעבודת המאמנת?</a:t>
            </a:r>
            <a:endParaRPr/>
          </a:p>
          <a:p>
            <a:pPr indent="-342900" lvl="1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תני שתי נקודות משוב בעלות יכולת המינוף הגבוהה ביותר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תני משוב (3 דקות)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6"/>
          <p:cNvSpPr txBox="1"/>
          <p:nvPr/>
        </p:nvSpPr>
        <p:spPr>
          <a:xfrm>
            <a:off x="428683" y="164188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 Part #2: Redo</a:t>
            </a:r>
            <a:endParaRPr b="1" i="0" sz="4800" u="none" cap="none" strike="noStrike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75" name="Google Shape;175;p26"/>
          <p:cNvSpPr txBox="1"/>
          <p:nvPr/>
        </p:nvSpPr>
        <p:spPr>
          <a:xfrm>
            <a:off x="1038209" y="6077264"/>
            <a:ext cx="1610359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6"/>
          <p:cNvSpPr txBox="1"/>
          <p:nvPr/>
        </p:nvSpPr>
        <p:spPr>
          <a:xfrm>
            <a:off x="428683" y="1085850"/>
            <a:ext cx="10940607" cy="5786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עמיתה מספר 1: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עושה מחדש (6 דקות):</a:t>
            </a:r>
            <a:endParaRPr/>
          </a:p>
          <a:p>
            <a:pPr indent="-342900" lvl="1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הכנה (דקה 1)</a:t>
            </a:r>
            <a:endParaRPr/>
          </a:p>
          <a:p>
            <a:pPr indent="-342900" lvl="2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שינוי/עריכת התסריט</a:t>
            </a:r>
            <a:endParaRPr/>
          </a:p>
          <a:p>
            <a:pPr indent="-342900" lvl="1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עשייה מחדש (5 דקות)</a:t>
            </a:r>
            <a:endParaRPr/>
          </a:p>
          <a:p>
            <a:pPr indent="-342900" lvl="2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בחרי את החלק הקשה ביותר בפגישת המשוב - ודאי שהעשייה מחדש כוללת את החלק הזה</a:t>
            </a:r>
            <a:endParaRPr/>
          </a:p>
          <a:p>
            <a:pPr indent="-342900" lvl="2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משחק תפקידים רוב המפגש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עמיתה מספר 2: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משוב סופי (2 דקות):</a:t>
            </a:r>
            <a:endParaRPr/>
          </a:p>
          <a:p>
            <a:pPr indent="-342900" lvl="1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סיכום:</a:t>
            </a:r>
            <a:endParaRPr/>
          </a:p>
          <a:p>
            <a:pPr indent="-342900" lvl="2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נקודות ששופרו ונקודות שצריך להמשיך לפתח</a:t>
            </a:r>
            <a:endParaRPr/>
          </a:p>
          <a:p>
            <a:pPr indent="-342900" lvl="2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יש (או אין) צורך בתרגול חוזר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עמיתה מס' 2 מבצעת את התהליך מההתחלה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1793404" y="762000"/>
            <a:ext cx="8503920" cy="5807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מה התובנות העיקריות שלך לגבי פירוק טכניקות השבחה מסובכות לחלקים שניתן לאמן עליהם?</a:t>
            </a:r>
            <a:b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מה התובנות העיקריות שלך לגבי אימון על טכניקות השבחה?</a:t>
            </a:r>
            <a:b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מהם אתגרי ההטמעה שאת צופה?</a:t>
            </a:r>
            <a:endParaRPr/>
          </a:p>
          <a:p>
            <a:pPr indent="0" lvl="0" marL="1270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" name="Google Shape;182;p27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 Medium"/>
              <a:buNone/>
            </a:pPr>
            <a:r>
              <a:rPr lang="en-US" sz="40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Reflect:</a:t>
            </a:r>
            <a:endParaRPr/>
          </a:p>
        </p:txBody>
      </p:sp>
      <p:sp>
        <p:nvSpPr>
          <p:cNvPr id="183" name="Google Shape;183;p27"/>
          <p:cNvSpPr txBox="1"/>
          <p:nvPr/>
        </p:nvSpPr>
        <p:spPr>
          <a:xfrm>
            <a:off x="10007764" y="6386513"/>
            <a:ext cx="5791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Image result for reflect" id="184" name="Google Shape;18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3109929"/>
            <a:ext cx="9144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7"/>
          <p:cNvSpPr txBox="1"/>
          <p:nvPr/>
        </p:nvSpPr>
        <p:spPr>
          <a:xfrm>
            <a:off x="10160944" y="6077264"/>
            <a:ext cx="1610359" cy="4616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