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  <p:sldMasterId id="2147483689" r:id="rId5"/>
    <p:sldMasterId id="2147483690" r:id="rId6"/>
    <p:sldMasterId id="2147483691" r:id="rId7"/>
    <p:sldMasterId id="2147483692" r:id="rId8"/>
    <p:sldMasterId id="2147483693" r:id="rId9"/>
    <p:sldMasterId id="2147483694" r:id="rId10"/>
  </p:sldMasterIdLst>
  <p:notesMasterIdLst>
    <p:notesMasterId r:id="rId11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</p:sldIdLst>
  <p:sldSz cy="5143500" cx="9144000"/>
  <p:notesSz cx="7019925" cy="9305925"/>
  <p:embeddedFontLst>
    <p:embeddedFont>
      <p:font typeface="Libre Franklin"/>
      <p:regular r:id="rId30"/>
      <p:bold r:id="rId31"/>
      <p:italic r:id="rId32"/>
      <p:boldItalic r:id="rId33"/>
    </p:embeddedFont>
    <p:embeddedFont>
      <p:font typeface="Helvetica Neue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9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1" Type="http://schemas.openxmlformats.org/officeDocument/2006/relationships/theme" Target="theme/theme6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18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font" Target="fonts/LibreFranklin-bold.fntdata"/><Relationship Id="rId30" Type="http://schemas.openxmlformats.org/officeDocument/2006/relationships/font" Target="fonts/LibreFranklin-regular.fntdata"/><Relationship Id="rId11" Type="http://schemas.openxmlformats.org/officeDocument/2006/relationships/notesMaster" Target="notesMasters/notesMaster1.xml"/><Relationship Id="rId33" Type="http://schemas.openxmlformats.org/officeDocument/2006/relationships/font" Target="fonts/LibreFranklin-boldItalic.fntdata"/><Relationship Id="rId10" Type="http://schemas.openxmlformats.org/officeDocument/2006/relationships/slideMaster" Target="slideMasters/slideMaster7.xml"/><Relationship Id="rId32" Type="http://schemas.openxmlformats.org/officeDocument/2006/relationships/font" Target="fonts/LibreFranklin-italic.fntdata"/><Relationship Id="rId13" Type="http://schemas.openxmlformats.org/officeDocument/2006/relationships/slide" Target="slides/slide2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1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4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3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9" Type="http://schemas.openxmlformats.org/officeDocument/2006/relationships/slide" Target="slides/slide8.xml"/><Relationship Id="rId18" Type="http://schemas.openxmlformats.org/officeDocument/2006/relationships/slide" Target="slides/slide7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3041968" cy="46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6334" y="1"/>
            <a:ext cx="3041968" cy="46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39014"/>
            <a:ext cx="3041968" cy="465296"/>
          </a:xfrm>
          <a:prstGeom prst="rect">
            <a:avLst/>
          </a:prstGeom>
          <a:noFill/>
          <a:ln>
            <a:noFill/>
          </a:ln>
        </p:spPr>
        <p:txBody>
          <a:bodyPr anchorCtr="0" anchor="b" bIns="46625" lIns="93275" spcFirstLastPara="1" rIns="93275" wrap="square" tIns="466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6334" y="8839014"/>
            <a:ext cx="3041968" cy="465296"/>
          </a:xfrm>
          <a:prstGeom prst="rect">
            <a:avLst/>
          </a:prstGeom>
          <a:noFill/>
          <a:ln>
            <a:noFill/>
          </a:ln>
        </p:spPr>
        <p:txBody>
          <a:bodyPr anchorCtr="0" anchor="b" bIns="46625" lIns="93275" spcFirstLastPara="1" rIns="93275" wrap="square" tIns="466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64" name="Google Shape;26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2" name="Google Shape;272;p2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1" name="Google Shape;281;p3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90" name="Google Shape;29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p5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p6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7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2" name="Google Shape;312;p7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p8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6" name="Google Shape;326;p9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0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p10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41" name="Google Shape;34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2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6" name="Google Shape;346;p12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3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" name="Google Shape;354;p13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14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0" name="Google Shape;37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6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6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fix the directions on scripting.  lock inaction step, do it see it</a:t>
            </a:r>
            <a:endParaRPr/>
          </a:p>
        </p:txBody>
      </p:sp>
      <p:sp>
        <p:nvSpPr>
          <p:cNvPr id="376" name="Google Shape;376;p16:notes"/>
          <p:cNvSpPr txBox="1"/>
          <p:nvPr>
            <p:ph idx="12" type="sldNum"/>
          </p:nvPr>
        </p:nvSpPr>
        <p:spPr>
          <a:xfrm>
            <a:off x="3976334" y="8839014"/>
            <a:ext cx="3041968" cy="465296"/>
          </a:xfrm>
          <a:prstGeom prst="rect">
            <a:avLst/>
          </a:prstGeom>
          <a:noFill/>
          <a:ln>
            <a:noFill/>
          </a:ln>
        </p:spPr>
        <p:txBody>
          <a:bodyPr anchorCtr="0" anchor="b" bIns="46625" lIns="93275" spcFirstLastPara="1" rIns="93275" wrap="square" tIns="466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7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6" name="Google Shape;386;p17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8:notes"/>
          <p:cNvSpPr txBox="1"/>
          <p:nvPr>
            <p:ph idx="1" type="body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6625" lIns="93275" spcFirstLastPara="1" rIns="93275" wrap="square" tIns="46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5" name="Google Shape;395;p18:notes"/>
          <p:cNvSpPr/>
          <p:nvPr>
            <p:ph idx="2" type="sldImg"/>
          </p:nvPr>
        </p:nvSpPr>
        <p:spPr>
          <a:xfrm>
            <a:off x="409575" y="698500"/>
            <a:ext cx="6200775" cy="34893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jp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2.jp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6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2.jp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6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jp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jp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jp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1_Title and Conten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uble lead template">
  <p:cSld name="Double lead templat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14"/>
            <a:ext cx="9144000" cy="462091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304800" y="181064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  <a:defRPr sz="24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4"/>
          <p:cNvCxnSpPr/>
          <p:nvPr/>
        </p:nvCxnSpPr>
        <p:spPr>
          <a:xfrm>
            <a:off x="304800" y="693349"/>
            <a:ext cx="8503920" cy="0"/>
          </a:xfrm>
          <a:prstGeom prst="straightConnector1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White">
  <p:cSld name="t01: Whit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Red ">
  <p:cSld name="t01: Red ">
    <p:bg>
      <p:bgPr>
        <a:solidFill>
          <a:schemeClr val="dk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b="1" i="0" sz="6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84200" lvl="1" marL="9144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84200" lvl="2" marL="13716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84200" lvl="3" marL="18288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84200" lvl="4" marL="22860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lack">
  <p:cSld name="t01: Black">
    <p:bg>
      <p:bgPr>
        <a:solidFill>
          <a:srgbClr val="000000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b="1" i="0" sz="6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84200" lvl="1" marL="9144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84200" lvl="2" marL="13716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84200" lvl="3" marL="18288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84200" lvl="4" marL="22860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lue">
  <p:cSld name="t01: Blue">
    <p:bg>
      <p:bgPr>
        <a:solidFill>
          <a:srgbClr val="234B8D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chemeClr val="dk1"/>
              </a:buClr>
              <a:buSzPts val="6200"/>
              <a:buFont typeface="Arial"/>
              <a:buNone/>
              <a:defRPr b="1" i="0" sz="6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84200" lvl="1" marL="9144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84200" lvl="2" marL="13716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84200" lvl="3" marL="18288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84200" lvl="4" marL="2286000" marR="0" rtl="0" algn="l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White with Footer">
  <p:cSld name="t01: White with Foot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0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40" name="Google Shape;40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2" type="sldNum"/>
          </p:nvPr>
        </p:nvSpPr>
        <p:spPr>
          <a:xfrm>
            <a:off x="6781562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11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1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45" name="Google Shape;4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>
            <a:lvl1pPr indent="-457200" lvl="0" marL="4572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1" i="0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-444500" lvl="0" marL="457200" marR="0" rtl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Char char="•"/>
              <a:defRPr b="0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19100" lvl="1" marL="9144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Sans"/>
              <a:buChar char="-"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93700" lvl="3" marL="182880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erriweather Sans"/>
              <a:buChar char="-"/>
              <a:defRPr b="0" i="0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Slide">
  <p:cSld name="t01: Title Slid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/>
        </p:nvSpPr>
        <p:spPr>
          <a:xfrm>
            <a:off x="698542" y="4886357"/>
            <a:ext cx="184250" cy="384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relay_powerpoint_cover03a.tif" id="54" name="Google Shape;54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"/>
            <a:ext cx="9144000" cy="3130677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75478" y="3243626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1" sz="3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2" type="body"/>
          </p:nvPr>
        </p:nvSpPr>
        <p:spPr>
          <a:xfrm>
            <a:off x="387301" y="3576584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0"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3" type="body"/>
          </p:nvPr>
        </p:nvSpPr>
        <p:spPr>
          <a:xfrm>
            <a:off x="386857" y="4161533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0" sz="22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4" type="body"/>
          </p:nvPr>
        </p:nvSpPr>
        <p:spPr>
          <a:xfrm>
            <a:off x="387301" y="4413200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0" sz="19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01: Agenda and Objectives">
  <p:cSld name="2_t01: Agenda and Objective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2015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62" name="Google Shape;62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364874" y="853536"/>
            <a:ext cx="3128611" cy="485998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76140" y="1235587"/>
            <a:ext cx="3860867" cy="353590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3683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C4C4C"/>
              </a:buClr>
              <a:buSzPts val="2200"/>
              <a:buFont typeface="Merriweather Sans"/>
              <a:buChar char="-"/>
              <a:defRPr sz="2200">
                <a:solidFill>
                  <a:srgbClr val="4C4C4C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4"/>
          <p:cNvSpPr/>
          <p:nvPr/>
        </p:nvSpPr>
        <p:spPr>
          <a:xfrm>
            <a:off x="4510515" y="951078"/>
            <a:ext cx="4422064" cy="387644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2525" lIns="85050" spcFirstLastPara="1" rIns="85050" wrap="square" tIns="42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4554282" y="901989"/>
            <a:ext cx="4323012" cy="485998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/>
          <p:nvPr>
            <p:ph idx="2" type="body"/>
          </p:nvPr>
        </p:nvSpPr>
        <p:spPr>
          <a:xfrm>
            <a:off x="4642891" y="1227017"/>
            <a:ext cx="4233968" cy="356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❑"/>
              <a:defRPr sz="1900" cap="none">
                <a:solidFill>
                  <a:srgbClr val="00000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4"/>
          <p:cNvSpPr txBox="1"/>
          <p:nvPr/>
        </p:nvSpPr>
        <p:spPr>
          <a:xfrm>
            <a:off x="364821" y="4"/>
            <a:ext cx="8779180" cy="79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/>
          <a:p>
            <a:pPr indent="-340190" lvl="0" marL="3401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6781566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2015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73" name="Google Shape;73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01: Bullet List (no footer)">
  <p:cSld name="1_t01: Bullet List (no footer)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2 Columns">
  <p:cSld name="t01: 2 Column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6781566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7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2015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83" name="Google Shape;8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2" type="body"/>
          </p:nvPr>
        </p:nvSpPr>
        <p:spPr>
          <a:xfrm>
            <a:off x="346277" y="1324684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3" type="body"/>
          </p:nvPr>
        </p:nvSpPr>
        <p:spPr>
          <a:xfrm>
            <a:off x="343286" y="910189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4" type="body"/>
          </p:nvPr>
        </p:nvSpPr>
        <p:spPr>
          <a:xfrm>
            <a:off x="4767910" y="1324360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17"/>
          <p:cNvSpPr txBox="1"/>
          <p:nvPr>
            <p:ph idx="5" type="body"/>
          </p:nvPr>
        </p:nvSpPr>
        <p:spPr>
          <a:xfrm>
            <a:off x="4764925" y="909865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+ White Space">
  <p:cSld name="t01: Title + White Spac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idx="12" type="sldNum"/>
          </p:nvPr>
        </p:nvSpPr>
        <p:spPr>
          <a:xfrm>
            <a:off x="6781566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2015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93" name="Google Shape;9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Red ">
  <p:cSld name="t01: Red ">
    <p:bg>
      <p:bgPr>
        <a:solidFill>
          <a:schemeClr val="dk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37950" lIns="75925" spcFirstLastPara="1" rIns="75925" wrap="square" tIns="3795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1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461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461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61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61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lack">
  <p:cSld name="t01: Black">
    <p:bg>
      <p:bgPr>
        <a:solidFill>
          <a:srgbClr val="000000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37950" lIns="75925" spcFirstLastPara="1" rIns="75925" wrap="square" tIns="3795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1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461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461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61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61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lue">
  <p:cSld name="t01: Blue">
    <p:bg>
      <p:bgPr>
        <a:solidFill>
          <a:srgbClr val="234B8D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457200" y="834135"/>
            <a:ext cx="8229600" cy="3486150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37950" lIns="75925" spcFirstLastPara="1" rIns="75925" wrap="square" tIns="37950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1" i="0" sz="5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461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461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461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461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Char char="•"/>
              <a:defRPr b="0" i="0" sz="5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White">
  <p:cSld name="t01: White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White with Footer">
  <p:cSld name="t01: White with Footer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4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0725" lIns="81450" spcFirstLastPara="1" rIns="81450" wrap="square" tIns="40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4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0725" lIns="81450" spcFirstLastPara="1" rIns="81450" wrap="square" tIns="40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8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07" name="Google Shape;107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5"/>
          <p:cNvSpPr txBox="1"/>
          <p:nvPr>
            <p:ph idx="12" type="sldNum"/>
          </p:nvPr>
        </p:nvSpPr>
        <p:spPr>
          <a:xfrm>
            <a:off x="6781567" y="4801117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37950" lIns="75925" spcFirstLastPara="1" rIns="75925" wrap="square" tIns="3795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25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0725" lIns="81450" spcFirstLastPara="1" rIns="81450" wrap="square" tIns="40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5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0725" lIns="81450" spcFirstLastPara="1" rIns="81450" wrap="square" tIns="40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1" i="0" lang="en-US" sz="8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8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12" name="Google Shape;11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5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37950" lIns="75925" spcFirstLastPara="1" rIns="75925" wrap="square" tIns="37950">
            <a:noAutofit/>
          </a:bodyPr>
          <a:lstStyle>
            <a:lvl1pPr indent="-431800" lvl="0" marL="45720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5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37950" lIns="75925" spcFirstLastPara="1" rIns="75925" wrap="square" tIns="37950">
            <a:noAutofit/>
          </a:bodyPr>
          <a:lstStyle>
            <a:lvl1pPr indent="-4191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erriweather Sans"/>
              <a:buChar char="-"/>
              <a:def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74650" lvl="3" marL="1828800" marR="0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Merriweather Sans"/>
              <a:buChar char="-"/>
              <a:defRPr b="0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 txBox="1"/>
          <p:nvPr>
            <p:ph type="ctrTitle"/>
          </p:nvPr>
        </p:nvSpPr>
        <p:spPr>
          <a:xfrm>
            <a:off x="685800" y="1597857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26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C9888E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C9888E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C9888E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C9888E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C988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26"/>
          <p:cNvSpPr txBox="1"/>
          <p:nvPr>
            <p:ph idx="10" type="dt"/>
          </p:nvPr>
        </p:nvSpPr>
        <p:spPr>
          <a:xfrm>
            <a:off x="457205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26"/>
          <p:cNvSpPr txBox="1"/>
          <p:nvPr>
            <p:ph idx="11" type="ftr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26"/>
          <p:cNvSpPr txBox="1"/>
          <p:nvPr>
            <p:ph idx="12" type="sldNum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1" i="0" sz="17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Slide">
  <p:cSld name="t01: Title Slid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/>
        </p:nvSpPr>
        <p:spPr>
          <a:xfrm>
            <a:off x="698514" y="4886359"/>
            <a:ext cx="184230" cy="384505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00" spcFirstLastPara="1" rIns="91200" wrap="square" tIns="45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relay_powerpoint_cover03a.tif" id="127" name="Google Shape;127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"/>
            <a:ext cx="9144000" cy="3130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8"/>
          <p:cNvSpPr txBox="1"/>
          <p:nvPr>
            <p:ph idx="1" type="body"/>
          </p:nvPr>
        </p:nvSpPr>
        <p:spPr>
          <a:xfrm>
            <a:off x="375478" y="3243626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1" sz="3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28"/>
          <p:cNvSpPr txBox="1"/>
          <p:nvPr>
            <p:ph idx="2" type="body"/>
          </p:nvPr>
        </p:nvSpPr>
        <p:spPr>
          <a:xfrm>
            <a:off x="387301" y="3576584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0"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8"/>
          <p:cNvSpPr txBox="1"/>
          <p:nvPr>
            <p:ph idx="3" type="body"/>
          </p:nvPr>
        </p:nvSpPr>
        <p:spPr>
          <a:xfrm>
            <a:off x="386857" y="4161533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0" sz="22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28"/>
          <p:cNvSpPr txBox="1"/>
          <p:nvPr>
            <p:ph idx="4" type="body"/>
          </p:nvPr>
        </p:nvSpPr>
        <p:spPr>
          <a:xfrm>
            <a:off x="387301" y="4413200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0" sz="19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01: Agenda and Objectives">
  <p:cSld name="2_t01: Agenda and Objectives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9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35" name="Google Shape;135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9"/>
          <p:cNvSpPr txBox="1"/>
          <p:nvPr/>
        </p:nvSpPr>
        <p:spPr>
          <a:xfrm>
            <a:off x="364875" y="853561"/>
            <a:ext cx="3128611" cy="485984"/>
          </a:xfrm>
          <a:prstGeom prst="rect">
            <a:avLst/>
          </a:prstGeom>
          <a:noFill/>
          <a:ln>
            <a:noFill/>
          </a:ln>
        </p:spPr>
        <p:txBody>
          <a:bodyPr anchorCtr="0" anchor="t" bIns="42500" lIns="85025" spcFirstLastPara="1" rIns="85025" wrap="square" tIns="42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9"/>
          <p:cNvSpPr txBox="1"/>
          <p:nvPr>
            <p:ph idx="1" type="body"/>
          </p:nvPr>
        </p:nvSpPr>
        <p:spPr>
          <a:xfrm>
            <a:off x="376140" y="1235587"/>
            <a:ext cx="3860867" cy="353590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3683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C4C4C"/>
              </a:buClr>
              <a:buSzPts val="2200"/>
              <a:buFont typeface="Merriweather Sans"/>
              <a:buChar char="-"/>
              <a:defRPr sz="2200">
                <a:solidFill>
                  <a:srgbClr val="4C4C4C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9"/>
          <p:cNvSpPr/>
          <p:nvPr/>
        </p:nvSpPr>
        <p:spPr>
          <a:xfrm>
            <a:off x="4510515" y="951078"/>
            <a:ext cx="4422064" cy="387644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2500" lIns="85025" spcFirstLastPara="1" rIns="85025" wrap="square" tIns="425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9"/>
          <p:cNvSpPr txBox="1"/>
          <p:nvPr/>
        </p:nvSpPr>
        <p:spPr>
          <a:xfrm>
            <a:off x="4554282" y="902011"/>
            <a:ext cx="4323012" cy="485984"/>
          </a:xfrm>
          <a:prstGeom prst="rect">
            <a:avLst/>
          </a:prstGeom>
          <a:noFill/>
          <a:ln>
            <a:noFill/>
          </a:ln>
        </p:spPr>
        <p:txBody>
          <a:bodyPr anchorCtr="0" anchor="t" bIns="42500" lIns="85025" spcFirstLastPara="1" rIns="85025" wrap="square" tIns="425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9"/>
          <p:cNvSpPr txBox="1"/>
          <p:nvPr>
            <p:ph idx="2" type="body"/>
          </p:nvPr>
        </p:nvSpPr>
        <p:spPr>
          <a:xfrm>
            <a:off x="4642891" y="1227015"/>
            <a:ext cx="4233968" cy="356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❑"/>
              <a:defRPr sz="1900" cap="none">
                <a:solidFill>
                  <a:srgbClr val="00000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29"/>
          <p:cNvSpPr txBox="1"/>
          <p:nvPr/>
        </p:nvSpPr>
        <p:spPr>
          <a:xfrm>
            <a:off x="364821" y="4"/>
            <a:ext cx="8779180" cy="79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2500" lIns="85025" spcFirstLastPara="1" rIns="85025" wrap="square" tIns="42500">
            <a:noAutofit/>
          </a:bodyPr>
          <a:lstStyle/>
          <a:p>
            <a:pPr indent="-340154" lvl="0" marL="34015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idx="12" type="sldNum"/>
          </p:nvPr>
        </p:nvSpPr>
        <p:spPr>
          <a:xfrm>
            <a:off x="678156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00" lIns="85025" spcFirstLastPara="1" rIns="85025" wrap="square" tIns="42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30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30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46" name="Google Shape;14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0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b="1" sz="35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01: Bullet List (no footer)">
  <p:cSld name="1_t01: Bullet List (no footer)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1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b="1" sz="35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31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2 Columns">
  <p:cSld name="t01: 2 Column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idx="12" type="sldNum"/>
          </p:nvPr>
        </p:nvSpPr>
        <p:spPr>
          <a:xfrm>
            <a:off x="678156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00" lIns="85025" spcFirstLastPara="1" rIns="85025" wrap="square" tIns="42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" name="Google Shape;154;p32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32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56" name="Google Shape;156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2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b="1" sz="35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2" type="body"/>
          </p:nvPr>
        </p:nvSpPr>
        <p:spPr>
          <a:xfrm>
            <a:off x="346277" y="1324690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32"/>
          <p:cNvSpPr txBox="1"/>
          <p:nvPr>
            <p:ph idx="3" type="body"/>
          </p:nvPr>
        </p:nvSpPr>
        <p:spPr>
          <a:xfrm>
            <a:off x="343286" y="910189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0" name="Google Shape;160;p32"/>
          <p:cNvSpPr txBox="1"/>
          <p:nvPr>
            <p:ph idx="4" type="body"/>
          </p:nvPr>
        </p:nvSpPr>
        <p:spPr>
          <a:xfrm>
            <a:off x="4767910" y="1324366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32"/>
          <p:cNvSpPr txBox="1"/>
          <p:nvPr>
            <p:ph idx="5" type="body"/>
          </p:nvPr>
        </p:nvSpPr>
        <p:spPr>
          <a:xfrm>
            <a:off x="4764926" y="909866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+ White Space">
  <p:cSld name="t01: Title + White Space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678156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00" lIns="85025" spcFirstLastPara="1" rIns="85025" wrap="square" tIns="425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4" name="Google Shape;164;p33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3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66" name="Google Shape;166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3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3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b="1" sz="35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Slide">
  <p:cSld name="t01: Title Slide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/>
          <p:nvPr/>
        </p:nvSpPr>
        <p:spPr>
          <a:xfrm>
            <a:off x="698542" y="4886334"/>
            <a:ext cx="184268" cy="384521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relay_powerpoint_cover03a.tif" id="174" name="Google Shape;174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"/>
            <a:ext cx="9144000" cy="313067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5"/>
          <p:cNvSpPr txBox="1"/>
          <p:nvPr>
            <p:ph idx="1" type="body"/>
          </p:nvPr>
        </p:nvSpPr>
        <p:spPr>
          <a:xfrm>
            <a:off x="375478" y="3243626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1" sz="3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35"/>
          <p:cNvSpPr txBox="1"/>
          <p:nvPr>
            <p:ph idx="2" type="body"/>
          </p:nvPr>
        </p:nvSpPr>
        <p:spPr>
          <a:xfrm>
            <a:off x="387301" y="3576584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0"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7" name="Google Shape;177;p35"/>
          <p:cNvSpPr txBox="1"/>
          <p:nvPr>
            <p:ph idx="3" type="body"/>
          </p:nvPr>
        </p:nvSpPr>
        <p:spPr>
          <a:xfrm>
            <a:off x="386857" y="4161533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0" sz="22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35"/>
          <p:cNvSpPr txBox="1"/>
          <p:nvPr>
            <p:ph idx="4" type="body"/>
          </p:nvPr>
        </p:nvSpPr>
        <p:spPr>
          <a:xfrm>
            <a:off x="387301" y="4413200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0" sz="19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01: Agenda and Objectives">
  <p:cSld name="2_t01: Agenda and Objectives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6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82" name="Google Shape;182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 txBox="1"/>
          <p:nvPr/>
        </p:nvSpPr>
        <p:spPr>
          <a:xfrm>
            <a:off x="364872" y="853564"/>
            <a:ext cx="3128611" cy="486008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6"/>
          <p:cNvSpPr txBox="1"/>
          <p:nvPr>
            <p:ph idx="1" type="body"/>
          </p:nvPr>
        </p:nvSpPr>
        <p:spPr>
          <a:xfrm>
            <a:off x="376138" y="1235584"/>
            <a:ext cx="3860867" cy="353590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3683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C4C4C"/>
              </a:buClr>
              <a:buSzPts val="2200"/>
              <a:buFont typeface="Merriweather Sans"/>
              <a:buChar char="-"/>
              <a:defRPr sz="2200">
                <a:solidFill>
                  <a:srgbClr val="4C4C4C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36"/>
          <p:cNvSpPr/>
          <p:nvPr/>
        </p:nvSpPr>
        <p:spPr>
          <a:xfrm>
            <a:off x="4510515" y="951075"/>
            <a:ext cx="4422064" cy="387644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2525" lIns="85050" spcFirstLastPara="1" rIns="85050" wrap="square" tIns="42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6"/>
          <p:cNvSpPr txBox="1"/>
          <p:nvPr/>
        </p:nvSpPr>
        <p:spPr>
          <a:xfrm>
            <a:off x="4554282" y="902014"/>
            <a:ext cx="4323012" cy="486008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6"/>
          <p:cNvSpPr txBox="1"/>
          <p:nvPr>
            <p:ph idx="2" type="body"/>
          </p:nvPr>
        </p:nvSpPr>
        <p:spPr>
          <a:xfrm>
            <a:off x="4642891" y="1227017"/>
            <a:ext cx="4233968" cy="356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❑"/>
              <a:defRPr sz="1900" cap="none">
                <a:solidFill>
                  <a:srgbClr val="00000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36"/>
          <p:cNvSpPr txBox="1"/>
          <p:nvPr/>
        </p:nvSpPr>
        <p:spPr>
          <a:xfrm>
            <a:off x="364821" y="4"/>
            <a:ext cx="8779180" cy="79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2525" lIns="85050" spcFirstLastPara="1" rIns="85050" wrap="square" tIns="42525">
            <a:noAutofit/>
          </a:bodyPr>
          <a:lstStyle/>
          <a:p>
            <a:pPr indent="-340220" lvl="0" marL="3402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7"/>
          <p:cNvSpPr txBox="1"/>
          <p:nvPr>
            <p:ph idx="12" type="sldNum"/>
          </p:nvPr>
        </p:nvSpPr>
        <p:spPr>
          <a:xfrm>
            <a:off x="6781562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1" name="Google Shape;191;p37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7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193" name="Google Shape;19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7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37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01: Bullet List (no footer)">
  <p:cSld name="1_t01: Bullet List (no footer)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38"/>
          <p:cNvSpPr txBox="1"/>
          <p:nvPr>
            <p:ph idx="2" type="body"/>
          </p:nvPr>
        </p:nvSpPr>
        <p:spPr>
          <a:xfrm>
            <a:off x="343299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2 Columns">
  <p:cSld name="t01: 2 Columns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9"/>
          <p:cNvSpPr txBox="1"/>
          <p:nvPr>
            <p:ph idx="12" type="sldNum"/>
          </p:nvPr>
        </p:nvSpPr>
        <p:spPr>
          <a:xfrm>
            <a:off x="6781562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1" name="Google Shape;201;p39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9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03" name="Google Shape;203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9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39"/>
          <p:cNvSpPr txBox="1"/>
          <p:nvPr>
            <p:ph idx="2" type="body"/>
          </p:nvPr>
        </p:nvSpPr>
        <p:spPr>
          <a:xfrm>
            <a:off x="346277" y="1324684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39"/>
          <p:cNvSpPr txBox="1"/>
          <p:nvPr>
            <p:ph idx="3" type="body"/>
          </p:nvPr>
        </p:nvSpPr>
        <p:spPr>
          <a:xfrm>
            <a:off x="343286" y="910189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39"/>
          <p:cNvSpPr txBox="1"/>
          <p:nvPr>
            <p:ph idx="4" type="body"/>
          </p:nvPr>
        </p:nvSpPr>
        <p:spPr>
          <a:xfrm>
            <a:off x="4767908" y="1324360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39"/>
          <p:cNvSpPr txBox="1"/>
          <p:nvPr>
            <p:ph idx="5" type="body"/>
          </p:nvPr>
        </p:nvSpPr>
        <p:spPr>
          <a:xfrm>
            <a:off x="4764923" y="909865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+ White Space">
  <p:cSld name="t01: Title + White Space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0"/>
          <p:cNvSpPr txBox="1"/>
          <p:nvPr>
            <p:ph idx="12" type="sldNum"/>
          </p:nvPr>
        </p:nvSpPr>
        <p:spPr>
          <a:xfrm>
            <a:off x="6781562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50" spcFirstLastPara="1" rIns="85050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p40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0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13" name="Google Shape;213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20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0"/>
          <p:cNvSpPr txBox="1"/>
          <p:nvPr>
            <p:ph idx="1" type="body"/>
          </p:nvPr>
        </p:nvSpPr>
        <p:spPr>
          <a:xfrm>
            <a:off x="358199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50" spcFirstLastPara="1" rIns="91250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Slide">
  <p:cSld name="t01: Title Slide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2"/>
          <p:cNvSpPr txBox="1"/>
          <p:nvPr/>
        </p:nvSpPr>
        <p:spPr>
          <a:xfrm>
            <a:off x="698509" y="4886330"/>
            <a:ext cx="184321" cy="384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relay_powerpoint_cover03a.tif" id="221" name="Google Shape;221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1"/>
            <a:ext cx="9144000" cy="3130677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42"/>
          <p:cNvSpPr txBox="1"/>
          <p:nvPr>
            <p:ph idx="1" type="body"/>
          </p:nvPr>
        </p:nvSpPr>
        <p:spPr>
          <a:xfrm>
            <a:off x="375478" y="3243626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1" sz="3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3" name="Google Shape;223;p42"/>
          <p:cNvSpPr txBox="1"/>
          <p:nvPr>
            <p:ph idx="2" type="body"/>
          </p:nvPr>
        </p:nvSpPr>
        <p:spPr>
          <a:xfrm>
            <a:off x="387301" y="3576584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b="0"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4" name="Google Shape;224;p42"/>
          <p:cNvSpPr txBox="1"/>
          <p:nvPr>
            <p:ph idx="3" type="body"/>
          </p:nvPr>
        </p:nvSpPr>
        <p:spPr>
          <a:xfrm>
            <a:off x="386857" y="4161533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b="0" sz="22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42"/>
          <p:cNvSpPr txBox="1"/>
          <p:nvPr>
            <p:ph idx="4" type="body"/>
          </p:nvPr>
        </p:nvSpPr>
        <p:spPr>
          <a:xfrm>
            <a:off x="387301" y="4413200"/>
            <a:ext cx="8635088" cy="430593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0" sz="1900" cap="none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01: Agenda and Objectives">
  <p:cSld name="2_t01: Agenda and Objectives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3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3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29" name="Google Shape;229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14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43"/>
          <p:cNvSpPr txBox="1"/>
          <p:nvPr/>
        </p:nvSpPr>
        <p:spPr>
          <a:xfrm>
            <a:off x="364865" y="853559"/>
            <a:ext cx="3128611" cy="486030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75" spcFirstLastPara="1" rIns="85075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3"/>
          <p:cNvSpPr txBox="1"/>
          <p:nvPr>
            <p:ph idx="1" type="body"/>
          </p:nvPr>
        </p:nvSpPr>
        <p:spPr>
          <a:xfrm>
            <a:off x="376130" y="1235581"/>
            <a:ext cx="3860867" cy="3535904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3683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C4C4C"/>
              </a:buClr>
              <a:buSzPts val="2200"/>
              <a:buFont typeface="Merriweather Sans"/>
              <a:buChar char="-"/>
              <a:defRPr sz="2200">
                <a:solidFill>
                  <a:srgbClr val="4C4C4C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2" name="Google Shape;232;p43"/>
          <p:cNvSpPr/>
          <p:nvPr/>
        </p:nvSpPr>
        <p:spPr>
          <a:xfrm>
            <a:off x="4510515" y="951069"/>
            <a:ext cx="4422064" cy="3876448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2525" lIns="85075" spcFirstLastPara="1" rIns="85075" wrap="square" tIns="42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3"/>
          <p:cNvSpPr txBox="1"/>
          <p:nvPr/>
        </p:nvSpPr>
        <p:spPr>
          <a:xfrm>
            <a:off x="4554282" y="902009"/>
            <a:ext cx="4323012" cy="486030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75" spcFirstLastPara="1" rIns="85075" wrap="square" tIns="425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sng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3"/>
          <p:cNvSpPr txBox="1"/>
          <p:nvPr>
            <p:ph idx="2" type="body"/>
          </p:nvPr>
        </p:nvSpPr>
        <p:spPr>
          <a:xfrm>
            <a:off x="4642891" y="1227015"/>
            <a:ext cx="4233968" cy="3565433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Noto Sans Symbols"/>
              <a:buChar char="❑"/>
              <a:defRPr sz="1900" cap="none">
                <a:solidFill>
                  <a:srgbClr val="000000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43"/>
          <p:cNvSpPr txBox="1"/>
          <p:nvPr/>
        </p:nvSpPr>
        <p:spPr>
          <a:xfrm>
            <a:off x="364821" y="4"/>
            <a:ext cx="8779180" cy="796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2525" lIns="85075" spcFirstLastPara="1" rIns="85075" wrap="square" tIns="42525">
            <a:noAutofit/>
          </a:bodyPr>
          <a:lstStyle/>
          <a:p>
            <a:pPr indent="-340322" lvl="0" marL="34032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 and Objectives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Bullet List">
  <p:cSld name="t01: Bullet List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4"/>
          <p:cNvSpPr txBox="1"/>
          <p:nvPr>
            <p:ph idx="12" type="sldNum"/>
          </p:nvPr>
        </p:nvSpPr>
        <p:spPr>
          <a:xfrm>
            <a:off x="678155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75" spcFirstLastPara="1" rIns="85075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8" name="Google Shape;238;p44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44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40" name="Google Shape;240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14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4"/>
          <p:cNvSpPr txBox="1"/>
          <p:nvPr>
            <p:ph idx="1" type="body"/>
          </p:nvPr>
        </p:nvSpPr>
        <p:spPr>
          <a:xfrm>
            <a:off x="358196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44"/>
          <p:cNvSpPr txBox="1"/>
          <p:nvPr>
            <p:ph idx="2" type="body"/>
          </p:nvPr>
        </p:nvSpPr>
        <p:spPr>
          <a:xfrm>
            <a:off x="343298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01: Bullet List (no footer)">
  <p:cSld name="1_t01: Bullet List (no footer)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5"/>
          <p:cNvSpPr txBox="1"/>
          <p:nvPr>
            <p:ph idx="1" type="body"/>
          </p:nvPr>
        </p:nvSpPr>
        <p:spPr>
          <a:xfrm>
            <a:off x="358196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5" name="Google Shape;245;p45"/>
          <p:cNvSpPr txBox="1"/>
          <p:nvPr>
            <p:ph idx="2" type="body"/>
          </p:nvPr>
        </p:nvSpPr>
        <p:spPr>
          <a:xfrm>
            <a:off x="343298" y="999733"/>
            <a:ext cx="8666429" cy="3698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444500" lvl="0" marL="45720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Char char="•"/>
              <a:defRPr sz="3400" cap="none"/>
            </a:lvl1pPr>
            <a:lvl2pPr indent="-4191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Merriweather Sans"/>
              <a:buChar char="-"/>
              <a:defRPr sz="3000"/>
            </a:lvl2pPr>
            <a:lvl3pPr indent="-419100" lvl="2" marL="1371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Char char="•"/>
              <a:defRPr sz="3000"/>
            </a:lvl3pPr>
            <a:lvl4pPr indent="-393700" lvl="3" marL="18288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Merriweather Sans"/>
              <a:buChar char="-"/>
              <a:defRPr sz="2600"/>
            </a:lvl4pPr>
            <a:lvl5pPr indent="-368300" lvl="4" marL="22860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Char char="•"/>
              <a:defRPr sz="22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2 Columns">
  <p:cSld name="t01: 2 Columns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6"/>
          <p:cNvSpPr txBox="1"/>
          <p:nvPr>
            <p:ph idx="12" type="sldNum"/>
          </p:nvPr>
        </p:nvSpPr>
        <p:spPr>
          <a:xfrm>
            <a:off x="678155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75" spcFirstLastPara="1" rIns="85075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8" name="Google Shape;248;p46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46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50" name="Google Shape;250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14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6"/>
          <p:cNvSpPr txBox="1"/>
          <p:nvPr>
            <p:ph idx="1" type="body"/>
          </p:nvPr>
        </p:nvSpPr>
        <p:spPr>
          <a:xfrm>
            <a:off x="358196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2" name="Google Shape;252;p46"/>
          <p:cNvSpPr txBox="1"/>
          <p:nvPr>
            <p:ph idx="2" type="body"/>
          </p:nvPr>
        </p:nvSpPr>
        <p:spPr>
          <a:xfrm>
            <a:off x="346277" y="1324684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3" name="Google Shape;253;p46"/>
          <p:cNvSpPr txBox="1"/>
          <p:nvPr>
            <p:ph idx="3" type="body"/>
          </p:nvPr>
        </p:nvSpPr>
        <p:spPr>
          <a:xfrm>
            <a:off x="343286" y="910189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4" name="Google Shape;254;p46"/>
          <p:cNvSpPr txBox="1"/>
          <p:nvPr>
            <p:ph idx="4" type="body"/>
          </p:nvPr>
        </p:nvSpPr>
        <p:spPr>
          <a:xfrm>
            <a:off x="4767897" y="1324360"/>
            <a:ext cx="4139947" cy="3414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cap="none"/>
            </a:lvl1pPr>
            <a:lvl2pPr indent="-2286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5" name="Google Shape;255;p46"/>
          <p:cNvSpPr txBox="1"/>
          <p:nvPr>
            <p:ph idx="5" type="body"/>
          </p:nvPr>
        </p:nvSpPr>
        <p:spPr>
          <a:xfrm>
            <a:off x="4764916" y="909865"/>
            <a:ext cx="4133977" cy="38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3000"/>
              <a:buNone/>
              <a:defRPr sz="3000" cap="none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01: Title + White Space">
  <p:cSld name="t01: Title + White Space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7"/>
          <p:cNvSpPr txBox="1"/>
          <p:nvPr>
            <p:ph idx="12" type="sldNum"/>
          </p:nvPr>
        </p:nvSpPr>
        <p:spPr>
          <a:xfrm>
            <a:off x="6781557" y="4801114"/>
            <a:ext cx="2134147" cy="3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42525" lIns="85075" spcFirstLastPara="1" rIns="85075" wrap="square" tIns="425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b="1" i="0" sz="1900" u="none" cap="none" strike="noStrik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8" name="Google Shape;258;p47"/>
          <p:cNvSpPr txBox="1"/>
          <p:nvPr/>
        </p:nvSpPr>
        <p:spPr>
          <a:xfrm>
            <a:off x="2268093" y="4838700"/>
            <a:ext cx="4622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b="1" i="0" lang="en-US" sz="900" u="none" cap="none" strike="noStrike">
                <a:solidFill>
                  <a:srgbClr val="234B8D"/>
                </a:solidFill>
                <a:latin typeface="Arial"/>
                <a:ea typeface="Arial"/>
                <a:cs typeface="Arial"/>
                <a:sym typeface="Arial"/>
              </a:rPr>
              <a:t>2013 Relay Graduate School of Education.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47"/>
          <p:cNvSpPr txBox="1"/>
          <p:nvPr/>
        </p:nvSpPr>
        <p:spPr>
          <a:xfrm>
            <a:off x="8483600" y="4848225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778A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900" u="none" cap="none" strike="noStrike">
              <a:solidFill>
                <a:srgbClr val="778A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:\Marketing-PR\RGSE Branding\Logos\Logo with Subhead - No ruler\RGSE_logo_withsubhead_lo_F.jpg" id="260" name="Google Shape;260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5593" y="4824414"/>
            <a:ext cx="1168408" cy="18484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7"/>
          <p:cNvSpPr txBox="1"/>
          <p:nvPr>
            <p:ph idx="1" type="body"/>
          </p:nvPr>
        </p:nvSpPr>
        <p:spPr>
          <a:xfrm>
            <a:off x="358196" y="0"/>
            <a:ext cx="8785821" cy="790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25" lIns="91275" spcFirstLastPara="1" rIns="91275" wrap="square" tIns="456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 cap="none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.gif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theme" Target="../theme/theme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theme" Target="../theme/theme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theme" Target="../theme/theme7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theme" Target="../theme/theme4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theme" Target="../theme/theme2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8304" y="4677838"/>
            <a:ext cx="9107424" cy="452628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11;p1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Libre Franklin"/>
              <a:buNone/>
              <a:defRPr b="1" i="0" sz="24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/Users/David/Documents/+Clients/UncommonSchools/PowerPoint/US_tag_RGB.png" id="14" name="Google Shape;1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8105" y="4743454"/>
            <a:ext cx="1943100" cy="34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1"/>
          <p:cNvCxnSpPr/>
          <p:nvPr/>
        </p:nvCxnSpPr>
        <p:spPr>
          <a:xfrm>
            <a:off x="304800" y="569453"/>
            <a:ext cx="8503920" cy="0"/>
          </a:xfrm>
          <a:prstGeom prst="straightConnector1">
            <a:avLst/>
          </a:prstGeom>
          <a:noFill/>
          <a:ln>
            <a:noFill/>
          </a:ln>
        </p:spPr>
      </p:cxnSp>
      <p:pic>
        <p:nvPicPr>
          <p:cNvPr descr="relayGSE_logo_plain rev_rgb_F.gif" id="16" name="Google Shape;16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553239" y="4769712"/>
            <a:ext cx="2333171" cy="25948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/>
        </p:nvSpPr>
        <p:spPr>
          <a:xfrm>
            <a:off x="3143263" y="528645"/>
            <a:ext cx="184315" cy="38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" type="body"/>
          </p:nvPr>
        </p:nvSpPr>
        <p:spPr>
          <a:xfrm>
            <a:off x="355596" y="925928"/>
            <a:ext cx="8519164" cy="3612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12"/>
          <p:cNvSpPr txBox="1"/>
          <p:nvPr/>
        </p:nvSpPr>
        <p:spPr>
          <a:xfrm>
            <a:off x="1" y="10"/>
            <a:ext cx="9144000" cy="806066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45625" lIns="364950" spcFirstLastPara="1" rIns="638700" wrap="square" tIns="456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2"/>
          <p:cNvSpPr txBox="1"/>
          <p:nvPr/>
        </p:nvSpPr>
        <p:spPr>
          <a:xfrm>
            <a:off x="3143283" y="528665"/>
            <a:ext cx="184300" cy="38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/>
        </p:nvSpPr>
        <p:spPr>
          <a:xfrm>
            <a:off x="3143285" y="528652"/>
            <a:ext cx="164529" cy="347717"/>
          </a:xfrm>
          <a:prstGeom prst="rect">
            <a:avLst/>
          </a:prstGeom>
          <a:noFill/>
          <a:ln>
            <a:noFill/>
          </a:ln>
        </p:spPr>
        <p:txBody>
          <a:bodyPr anchorCtr="0" anchor="t" bIns="40725" lIns="81450" spcFirstLastPara="1" rIns="81450" wrap="square" tIns="407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1" i="0" sz="17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7"/>
          <p:cNvSpPr txBox="1"/>
          <p:nvPr>
            <p:ph idx="1" type="body"/>
          </p:nvPr>
        </p:nvSpPr>
        <p:spPr>
          <a:xfrm>
            <a:off x="355596" y="925896"/>
            <a:ext cx="8519164" cy="3612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27"/>
          <p:cNvSpPr txBox="1"/>
          <p:nvPr/>
        </p:nvSpPr>
        <p:spPr>
          <a:xfrm>
            <a:off x="1" y="10"/>
            <a:ext cx="9144000" cy="806066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45600" lIns="364925" spcFirstLastPara="1" rIns="638625" wrap="square" tIns="456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7"/>
          <p:cNvSpPr txBox="1"/>
          <p:nvPr/>
        </p:nvSpPr>
        <p:spPr>
          <a:xfrm>
            <a:off x="3143284" y="528670"/>
            <a:ext cx="184280" cy="384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4"/>
          <p:cNvSpPr txBox="1"/>
          <p:nvPr>
            <p:ph idx="1" type="body"/>
          </p:nvPr>
        </p:nvSpPr>
        <p:spPr>
          <a:xfrm>
            <a:off x="355596" y="925928"/>
            <a:ext cx="8519164" cy="3612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0" name="Google Shape;170;p34"/>
          <p:cNvSpPr txBox="1"/>
          <p:nvPr/>
        </p:nvSpPr>
        <p:spPr>
          <a:xfrm>
            <a:off x="1" y="7"/>
            <a:ext cx="9144000" cy="806066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45625" lIns="365000" spcFirstLastPara="1" rIns="638750" wrap="square" tIns="456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34"/>
          <p:cNvSpPr txBox="1"/>
          <p:nvPr/>
        </p:nvSpPr>
        <p:spPr>
          <a:xfrm>
            <a:off x="3143263" y="528645"/>
            <a:ext cx="184315" cy="38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50" spcFirstLastPara="1" rIns="91250" wrap="square" tIns="45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1"/>
          <p:cNvSpPr txBox="1"/>
          <p:nvPr>
            <p:ph idx="1" type="body"/>
          </p:nvPr>
        </p:nvSpPr>
        <p:spPr>
          <a:xfrm>
            <a:off x="355596" y="925925"/>
            <a:ext cx="8519164" cy="3612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small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7" name="Google Shape;217;p41"/>
          <p:cNvSpPr txBox="1"/>
          <p:nvPr/>
        </p:nvSpPr>
        <p:spPr>
          <a:xfrm>
            <a:off x="1" y="3"/>
            <a:ext cx="9144000" cy="806066"/>
          </a:xfrm>
          <a:prstGeom prst="rect">
            <a:avLst/>
          </a:prstGeom>
          <a:solidFill>
            <a:srgbClr val="234B8D"/>
          </a:solidFill>
          <a:ln>
            <a:noFill/>
          </a:ln>
        </p:spPr>
        <p:txBody>
          <a:bodyPr anchorCtr="0" anchor="ctr" bIns="45625" lIns="365100" spcFirstLastPara="1" rIns="638925" wrap="square" tIns="456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1"/>
          <p:cNvSpPr txBox="1"/>
          <p:nvPr/>
        </p:nvSpPr>
        <p:spPr>
          <a:xfrm>
            <a:off x="3143260" y="528641"/>
            <a:ext cx="184369" cy="384573"/>
          </a:xfrm>
          <a:prstGeom prst="rect">
            <a:avLst/>
          </a:prstGeom>
          <a:noFill/>
          <a:ln>
            <a:noFill/>
          </a:ln>
        </p:spPr>
        <p:txBody>
          <a:bodyPr anchorCtr="0" anchor="t" bIns="45625" lIns="91275" spcFirstLastPara="1" rIns="91275" wrap="square" tIns="456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8"/>
          <p:cNvSpPr txBox="1"/>
          <p:nvPr/>
        </p:nvSpPr>
        <p:spPr>
          <a:xfrm>
            <a:off x="685800" y="2305050"/>
            <a:ext cx="7363917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Emerging Coach Training</a:t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Observation &amp; Feedback Habits of Discussion</a:t>
            </a:r>
            <a:endParaRPr b="0" i="1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August 18,</a:t>
            </a:r>
            <a:r>
              <a:rPr b="0" baseline="3000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2022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443" y="414490"/>
            <a:ext cx="3246581" cy="165237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48"/>
          <p:cNvSpPr txBox="1"/>
          <p:nvPr/>
        </p:nvSpPr>
        <p:spPr>
          <a:xfrm>
            <a:off x="5566232" y="-692106"/>
            <a:ext cx="304401" cy="3000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Related image" id="269" name="Google Shape;269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0256" y="519326"/>
            <a:ext cx="3079293" cy="165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9"/>
          <p:cNvSpPr txBox="1"/>
          <p:nvPr>
            <p:ph idx="1" type="body"/>
          </p:nvPr>
        </p:nvSpPr>
        <p:spPr>
          <a:xfrm>
            <a:off x="320040" y="685800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Helvetica Neue"/>
                <a:ea typeface="Helvetica Neue"/>
                <a:cs typeface="Helvetica Neue"/>
                <a:sym typeface="Helvetica Neue"/>
              </a:rPr>
              <a:t>Leverage the Get Better Faster Scope &amp; Sequence to identify the highest leverage action step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113" lvl="0" marL="342113" rtl="0" algn="l">
              <a:lnSpc>
                <a:spcPct val="100000"/>
              </a:lnSpc>
              <a:spcBef>
                <a:spcPts val="3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latin typeface="Helvetica Neue"/>
                <a:ea typeface="Helvetica Neue"/>
                <a:cs typeface="Helvetica Neue"/>
                <a:sym typeface="Helvetica Neue"/>
              </a:rPr>
              <a:t>Plan and facilitate an effective debrief meeting following the R+ Giving O&amp;FB framework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164313" lvl="0" marL="34211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</p:txBody>
      </p:sp>
      <p:sp>
        <p:nvSpPr>
          <p:cNvPr id="275" name="Google Shape;275;p49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Goals: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6" name="Google Shape;276;p49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Related image" id="277" name="Google Shape;27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652" y="3810106"/>
            <a:ext cx="1436232" cy="83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282" y="3871987"/>
            <a:ext cx="1389206" cy="71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0"/>
          <p:cNvSpPr txBox="1"/>
          <p:nvPr>
            <p:ph idx="1" type="body"/>
          </p:nvPr>
        </p:nvSpPr>
        <p:spPr>
          <a:xfrm>
            <a:off x="289282" y="914400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457200" lvl="0" marL="635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en-US" sz="2800">
                <a:latin typeface="Helvetica Neue"/>
                <a:ea typeface="Helvetica Neue"/>
                <a:cs typeface="Helvetica Neue"/>
                <a:sym typeface="Helvetica Neue"/>
              </a:rPr>
              <a:t>What will be the most challenging part of coaching on Habits of Discussion?</a:t>
            </a:r>
            <a:endParaRPr b="1" sz="2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4" name="Google Shape;284;p50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5" name="Google Shape;285;p50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Related image" id="286" name="Google Shape;28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652" y="3810106"/>
            <a:ext cx="1436232" cy="83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9282" y="3871987"/>
            <a:ext cx="1389206" cy="714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Case Study #1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Naming the right action steps</a:t>
            </a:r>
            <a:endParaRPr b="0" i="0" sz="24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2"/>
          <p:cNvSpPr txBox="1"/>
          <p:nvPr>
            <p:ph idx="1" type="body"/>
          </p:nvPr>
        </p:nvSpPr>
        <p:spPr>
          <a:xfrm>
            <a:off x="304800" y="865544"/>
            <a:ext cx="7397015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7</a:t>
            </a:r>
            <a:r>
              <a:rPr baseline="30000" lang="en-US" sz="2400">
                <a:latin typeface="Helvetica Neue"/>
                <a:ea typeface="Helvetica Neue"/>
                <a:cs typeface="Helvetica Neue"/>
                <a:sym typeface="Helvetica Neue"/>
              </a:rPr>
              <a:t>th</a:t>
            </a: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 grade class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Literacy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Brooklyn New York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HOD well established in the class / school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400">
                <a:latin typeface="Helvetica Neue"/>
                <a:ea typeface="Helvetica Neue"/>
                <a:cs typeface="Helvetica Neue"/>
                <a:sym typeface="Helvetica Neue"/>
              </a:rPr>
              <a:t>The framing question was, Were the Swerlees racist?</a:t>
            </a:r>
            <a:endParaRPr/>
          </a:p>
          <a:p>
            <a:pPr indent="-215113" lvl="0" marL="342113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98" name="Google Shape;298;p52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"/>
              <a:buNone/>
            </a:pPr>
            <a:r>
              <a:rPr lang="en-US" sz="4000"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99" name="Google Shape;299;p52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descr="Related image" id="300" name="Google Shape;30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015" y="3739969"/>
            <a:ext cx="1436232" cy="83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4037443"/>
            <a:ext cx="1168043" cy="60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3"/>
          <p:cNvSpPr txBox="1"/>
          <p:nvPr>
            <p:ph idx="1" type="body"/>
          </p:nvPr>
        </p:nvSpPr>
        <p:spPr>
          <a:xfrm>
            <a:off x="304800" y="387062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en-US" sz="3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1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learning gap you need to close?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1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evidence do you have from the observation?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1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was the teacher gap causing the learning gap?</a:t>
            </a:r>
            <a:endParaRPr/>
          </a:p>
          <a:p>
            <a:pPr indent="-3421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the highest leverage action step from the HOD S&amp;S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/>
          </a:p>
          <a:p>
            <a:pPr indent="-113513" lvl="0" marL="342113" rtl="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</p:txBody>
      </p:sp>
      <p:sp>
        <p:nvSpPr>
          <p:cNvPr id="307" name="Google Shape;307;p53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descr="Related image" id="308" name="Google Shape;308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015" y="3739969"/>
            <a:ext cx="1436232" cy="83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4037443"/>
            <a:ext cx="1168043" cy="60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4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ibre Franklin"/>
              <a:buNone/>
            </a:pPr>
            <a:r>
              <a:rPr lang="en-US"/>
              <a:t>Insert Clip#1: HOD_Coaching</a:t>
            </a:r>
            <a:endParaRPr/>
          </a:p>
        </p:txBody>
      </p:sp>
      <p:sp>
        <p:nvSpPr>
          <p:cNvPr id="315" name="Google Shape;315;p54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316" name="Google Shape;316;p54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215113" lvl="0" marL="34211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5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42113" lvl="0" marL="34211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Char char="•"/>
            </a:pPr>
            <a:r>
              <a:rPr lang="en-US" sz="2400">
                <a:solidFill>
                  <a:srgbClr val="2F2F2F"/>
                </a:solidFill>
              </a:rPr>
              <a:t>שתף את הפער שמצאת </a:t>
            </a:r>
            <a:endParaRPr>
              <a:solidFill>
                <a:srgbClr val="2F2F2F"/>
              </a:solidFill>
            </a:endParaRPr>
          </a:p>
          <a:p>
            <a:pPr indent="-342113" lvl="0" marL="342113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F2F2F"/>
              </a:buClr>
              <a:buSzPts val="2400"/>
              <a:buChar char="•"/>
            </a:pPr>
            <a:r>
              <a:rPr lang="en-US" sz="2400">
                <a:solidFill>
                  <a:srgbClr val="2F2F2F"/>
                </a:solidFill>
              </a:rPr>
              <a:t>שתף את צעד הפעולה הממנף ביותר </a:t>
            </a:r>
            <a:endParaRPr>
              <a:solidFill>
                <a:srgbClr val="2F2F2F"/>
              </a:solidFill>
            </a:endParaRPr>
          </a:p>
          <a:p>
            <a:pPr indent="-342113" lvl="0" marL="342113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F2F2F"/>
              </a:buClr>
              <a:buSzPts val="2400"/>
              <a:buChar char="•"/>
            </a:pPr>
            <a:r>
              <a:rPr lang="en-US" sz="2400">
                <a:solidFill>
                  <a:srgbClr val="2F2F2F"/>
                </a:solidFill>
              </a:rPr>
              <a:t>דונו בתעדוף שלכם לצעד הפעולה </a:t>
            </a:r>
            <a:endParaRPr>
              <a:solidFill>
                <a:srgbClr val="2F2F2F"/>
              </a:solidFill>
            </a:endParaRPr>
          </a:p>
          <a:p>
            <a:pPr indent="-342113" lvl="0" marL="342113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rgbClr val="2F2F2F"/>
                </a:solidFill>
              </a:rPr>
              <a:t>זכרו שצעד הפעולה שלכם חייב להכיל את המה והאיך</a:t>
            </a:r>
            <a:r>
              <a:rPr lang="en-US" sz="2400">
                <a:solidFill>
                  <a:srgbClr val="00B050"/>
                </a:solidFill>
              </a:rPr>
              <a:t> </a:t>
            </a:r>
            <a:endParaRPr>
              <a:solidFill>
                <a:srgbClr val="00B050"/>
              </a:solidFill>
            </a:endParaRPr>
          </a:p>
          <a:p>
            <a:pPr indent="-342113" lvl="0" marL="342113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דונו איך בדיוק תכתבו את צעד הפעולה מילים מדויקות</a:t>
            </a:r>
            <a:r>
              <a:rPr lang="en-US" sz="2400">
                <a:solidFill>
                  <a:srgbClr val="00B050"/>
                </a:solidFill>
              </a:rPr>
              <a:t>  </a:t>
            </a:r>
            <a:endParaRPr>
              <a:solidFill>
                <a:srgbClr val="00B050"/>
              </a:solidFill>
            </a:endParaRPr>
          </a:p>
          <a:p>
            <a:pPr indent="-342113" lvl="0" marL="342113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תגיעו להסכמה כמה שניתן</a:t>
            </a:r>
            <a:r>
              <a:rPr lang="en-US" sz="2400">
                <a:solidFill>
                  <a:srgbClr val="00B050"/>
                </a:solidFill>
              </a:rPr>
              <a:t> </a:t>
            </a:r>
            <a:endParaRPr>
              <a:solidFill>
                <a:srgbClr val="00B050"/>
              </a:solidFill>
            </a:endParaRPr>
          </a:p>
          <a:p>
            <a:pPr indent="-215113" lvl="0" marL="342113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/>
          </a:p>
        </p:txBody>
      </p:sp>
      <p:sp>
        <p:nvSpPr>
          <p:cNvPr id="322" name="Google Shape;322;p55"/>
          <p:cNvSpPr txBox="1"/>
          <p:nvPr>
            <p:ph type="title"/>
          </p:nvPr>
        </p:nvSpPr>
        <p:spPr>
          <a:xfrm>
            <a:off x="304800" y="205981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Franklin"/>
              <a:buNone/>
            </a:pPr>
            <a:r>
              <a:rPr lang="en-US" sz="3600"/>
              <a:t>ברזל מחשל ברזל </a:t>
            </a:r>
            <a:endParaRPr/>
          </a:p>
        </p:txBody>
      </p:sp>
      <p:sp>
        <p:nvSpPr>
          <p:cNvPr id="323" name="Google Shape;323;p55"/>
          <p:cNvSpPr txBox="1"/>
          <p:nvPr>
            <p:ph idx="12" type="sldNum"/>
          </p:nvPr>
        </p:nvSpPr>
        <p:spPr>
          <a:xfrm>
            <a:off x="8305804" y="4812510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6"/>
          <p:cNvSpPr txBox="1"/>
          <p:nvPr>
            <p:ph idx="1" type="body"/>
          </p:nvPr>
        </p:nvSpPr>
        <p:spPr>
          <a:xfrm>
            <a:off x="144379" y="571500"/>
            <a:ext cx="8339385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 What is the learning gap you need to close in this discussion?</a:t>
            </a:r>
            <a:endParaRPr sz="1600"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US">
                <a:solidFill>
                  <a:srgbClr val="0070C0"/>
                </a:solidFill>
              </a:rPr>
              <a:t>Given the initial level disagreement, there was not enough debating…</a:t>
            </a:r>
            <a:endParaRPr sz="1600">
              <a:solidFill>
                <a:srgbClr val="0070C0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What evidence do you have from the observation?</a:t>
            </a:r>
            <a:endParaRPr sz="1600"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US"/>
              <a:t>The students who agreed spoke 3x and those who d disagreed on 1x…</a:t>
            </a:r>
            <a:endParaRPr sz="1600"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What is the teacher gap causing the learning gap</a:t>
            </a:r>
            <a:endParaRPr sz="1600"/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US">
                <a:solidFill>
                  <a:srgbClr val="0070C0"/>
                </a:solidFill>
              </a:rPr>
              <a:t>Teacher seemed to want to achieve consensus</a:t>
            </a:r>
            <a:endParaRPr sz="1600">
              <a:solidFill>
                <a:srgbClr val="0070C0"/>
              </a:solidFill>
            </a:endParaRPr>
          </a:p>
          <a:p>
            <a:pPr indent="-342900" lvl="2" marL="13716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US">
                <a:solidFill>
                  <a:srgbClr val="0070C0"/>
                </a:solidFill>
              </a:rPr>
              <a:t>She celebrated all agreeing in the end</a:t>
            </a:r>
            <a:endParaRPr sz="1400">
              <a:solidFill>
                <a:srgbClr val="0070C0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US">
                <a:solidFill>
                  <a:srgbClr val="0070C0"/>
                </a:solidFill>
              </a:rPr>
              <a:t>She needed to provide more  opportunity for students who disagreed to speak…the conversation was not balanced</a:t>
            </a:r>
            <a:endParaRPr sz="1600">
              <a:solidFill>
                <a:srgbClr val="0070C0"/>
              </a:solidFill>
            </a:endParaRPr>
          </a:p>
          <a:p>
            <a:pPr indent="-355600" lvl="1" marL="9144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</a:pPr>
            <a:r>
              <a:rPr lang="en-US">
                <a:solidFill>
                  <a:srgbClr val="0070C0"/>
                </a:solidFill>
              </a:rPr>
              <a:t>She didn’t bring out the disagree side deeply enough</a:t>
            </a:r>
            <a:endParaRPr sz="1600">
              <a:solidFill>
                <a:srgbClr val="0070C0"/>
              </a:solidFill>
            </a:endParaRPr>
          </a:p>
          <a:p>
            <a:pPr indent="0" lvl="0" marL="10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</p:txBody>
      </p:sp>
      <p:sp>
        <p:nvSpPr>
          <p:cNvPr id="329" name="Google Shape;329;p56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30" name="Google Shape;330;p56"/>
          <p:cNvSpPr txBox="1"/>
          <p:nvPr>
            <p:ph type="title"/>
          </p:nvPr>
        </p:nvSpPr>
        <p:spPr>
          <a:xfrm>
            <a:off x="269404" y="205978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Analysis</a:t>
            </a:r>
            <a:r>
              <a:rPr b="0" lang="en-US" sz="4000">
                <a:solidFill>
                  <a:srgbClr val="2F2F2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7"/>
          <p:cNvSpPr txBox="1"/>
          <p:nvPr>
            <p:ph idx="1" type="body"/>
          </p:nvPr>
        </p:nvSpPr>
        <p:spPr>
          <a:xfrm>
            <a:off x="144379" y="571500"/>
            <a:ext cx="8339385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 </a:t>
            </a:r>
            <a:r>
              <a:rPr b="1" lang="en-US"/>
              <a:t>What: Promote deeper engagement on disagreements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/>
              <a:t>How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there is clear disagreement, name the tension in the room and press for each side explaining their reasoning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Give equal time for both sides to express their views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all, agree too easily, play “devil’s advocate” and press for reasoning from a student for why s/he disagrees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there is ultimately agreement, press for reasoning about why a student changed his/her mind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Maintain a neutral tone at the conclusion of the discussion…the goal is NOT consensus</a:t>
            </a:r>
            <a:endParaRPr/>
          </a:p>
          <a:p>
            <a:pPr indent="0" lvl="0" marL="10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</p:txBody>
      </p:sp>
      <p:sp>
        <p:nvSpPr>
          <p:cNvPr id="336" name="Google Shape;336;p57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37" name="Google Shape;337;p57"/>
          <p:cNvSpPr txBox="1"/>
          <p:nvPr>
            <p:ph type="title"/>
          </p:nvPr>
        </p:nvSpPr>
        <p:spPr>
          <a:xfrm>
            <a:off x="304800" y="205978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Action Step</a:t>
            </a:r>
            <a:r>
              <a:rPr b="0" lang="en-US" sz="4000">
                <a:solidFill>
                  <a:srgbClr val="2F2F2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</p:txBody>
      </p:sp>
      <p:pic>
        <p:nvPicPr>
          <p:cNvPr descr="Related image" id="338" name="Google Shape;338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652" y="3734013"/>
            <a:ext cx="1436232" cy="83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8"/>
          <p:cNvSpPr/>
          <p:nvPr/>
        </p:nvSpPr>
        <p:spPr>
          <a:xfrm>
            <a:off x="-561474" y="0"/>
            <a:ext cx="9705474" cy="51435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Case Study #1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the your debrief</a:t>
            </a:r>
            <a:endParaRPr b="0" i="0" sz="21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9"/>
          <p:cNvSpPr txBox="1"/>
          <p:nvPr>
            <p:ph idx="1" type="body"/>
          </p:nvPr>
        </p:nvSpPr>
        <p:spPr>
          <a:xfrm>
            <a:off x="144379" y="571500"/>
            <a:ext cx="8339385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/>
              <a:t> </a:t>
            </a:r>
            <a:r>
              <a:rPr b="1" lang="en-US"/>
              <a:t>What: Promote deeper engagement on disagreements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/>
              <a:t>How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there is clear disagreement, name the tension in the room and press for each side explaining their reasoning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Give equal time for both sides to express their views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all, agree too easily, play “devil’s advocate” and press for reasoning from a student for why s/he disagrees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If there is ultimately agreement, press for reasoning about why a student changed his/her mind</a:t>
            </a:r>
            <a:endParaRPr/>
          </a:p>
          <a:p>
            <a:pPr indent="-3556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Maintain a neutral tone at the conclusion of the discussion…the goal is NOT consensus</a:t>
            </a:r>
            <a:endParaRPr/>
          </a:p>
          <a:p>
            <a:pPr indent="0" lvl="0" marL="1016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</p:txBody>
      </p:sp>
      <p:sp>
        <p:nvSpPr>
          <p:cNvPr id="349" name="Google Shape;349;p59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0" name="Google Shape;350;p59"/>
          <p:cNvSpPr txBox="1"/>
          <p:nvPr>
            <p:ph type="title"/>
          </p:nvPr>
        </p:nvSpPr>
        <p:spPr>
          <a:xfrm>
            <a:off x="304800" y="205978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 Action Step</a:t>
            </a:r>
            <a:r>
              <a:rPr b="0" lang="en-US" sz="4000">
                <a:solidFill>
                  <a:srgbClr val="2F2F2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</p:txBody>
      </p:sp>
      <p:pic>
        <p:nvPicPr>
          <p:cNvPr descr="Related image" id="351" name="Google Shape;35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6652" y="3734013"/>
            <a:ext cx="1436232" cy="83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0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101600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b="1" lang="en-US"/>
              <a:t>הנחיות </a:t>
            </a:r>
            <a:endParaRPr/>
          </a:p>
          <a:p>
            <a:pPr indent="-355600" lvl="0" marL="457200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יש לך 30 דקות לתכנן את פגישת המשוב שלך </a:t>
            </a:r>
            <a:r>
              <a:rPr lang="en-US">
                <a:solidFill>
                  <a:srgbClr val="00B050"/>
                </a:solidFill>
              </a:rPr>
              <a:t> </a:t>
            </a:r>
            <a:endParaRPr/>
          </a:p>
          <a:p>
            <a:pPr indent="-355600" lvl="0" marL="457200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אחרי 30 דקות תקבל משוב מהשותף של ואז תהיה לך אפשרות לשפר ת התסריט שלך  </a:t>
            </a:r>
            <a:endParaRPr/>
          </a:p>
          <a:p>
            <a:pPr indent="-355600" lvl="0" marL="457200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יש לך מקום לכתוב בחוברת </a:t>
            </a:r>
            <a:endParaRPr/>
          </a:p>
          <a:p>
            <a:pPr indent="-355600" lvl="0" marL="457200" rtl="0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יש לכם צעדי הפעולה שבחרנו</a:t>
            </a:r>
            <a:r>
              <a:rPr lang="en-US">
                <a:solidFill>
                  <a:srgbClr val="00B050"/>
                </a:solidFill>
              </a:rPr>
              <a:t> </a:t>
            </a:r>
            <a:endParaRPr/>
          </a:p>
          <a:p>
            <a:pPr indent="-189713" lvl="0" marL="34211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  <a:p>
            <a:pPr indent="0" lvl="1" marL="45691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  <a:p>
            <a:pPr indent="-1643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solidFill>
                <a:srgbClr val="2F2F2F"/>
              </a:solidFill>
            </a:endParaRPr>
          </a:p>
        </p:txBody>
      </p:sp>
      <p:sp>
        <p:nvSpPr>
          <p:cNvPr id="357" name="Google Shape;357;p60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8" name="Google Shape;358;p60"/>
          <p:cNvSpPr txBox="1"/>
          <p:nvPr>
            <p:ph type="title"/>
          </p:nvPr>
        </p:nvSpPr>
        <p:spPr>
          <a:xfrm>
            <a:off x="304800" y="205978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</a:rPr>
              <a:t>תכנן את פגישת המשוב שלך </a:t>
            </a:r>
            <a:endParaRPr/>
          </a:p>
        </p:txBody>
      </p:sp>
      <p:sp>
        <p:nvSpPr>
          <p:cNvPr id="359" name="Google Shape;359;p60"/>
          <p:cNvSpPr txBox="1"/>
          <p:nvPr/>
        </p:nvSpPr>
        <p:spPr>
          <a:xfrm>
            <a:off x="6019800" y="3943354"/>
            <a:ext cx="2362200" cy="3076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1"/>
          <p:cNvSpPr txBox="1"/>
          <p:nvPr>
            <p:ph idx="1" type="body"/>
          </p:nvPr>
        </p:nvSpPr>
        <p:spPr>
          <a:xfrm>
            <a:off x="304800" y="742951"/>
            <a:ext cx="850392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800"/>
              <a:buNone/>
            </a:pPr>
            <a:r>
              <a:rPr lang="en-US" sz="2800"/>
              <a:t>קריאה של התסריט 10 דקות </a:t>
            </a:r>
            <a:endParaRPr/>
          </a:p>
          <a:p>
            <a:pPr indent="-342113" lvl="0" marL="342113" rtl="0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קראו את התסריט של השותף שלכם ,5 דקות </a:t>
            </a:r>
            <a:endParaRPr/>
          </a:p>
          <a:p>
            <a:pPr indent="-285101" lvl="1" marL="741277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en-US" sz="2400"/>
              <a:t>מהן התובנות שלכם מהחדיון ההדדי </a:t>
            </a:r>
            <a:endParaRPr sz="2400"/>
          </a:p>
          <a:p>
            <a:pPr indent="-285102" lvl="1" marL="741278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urier New"/>
              <a:buChar char="o"/>
            </a:pPr>
            <a:r>
              <a:rPr lang="en-US" sz="2400"/>
              <a:t>מה  תוכלו לשנות בתסריט של החבר שלכם </a:t>
            </a:r>
            <a:r>
              <a:rPr lang="en-US" sz="2400">
                <a:solidFill>
                  <a:srgbClr val="00B050"/>
                </a:solidFill>
              </a:rPr>
              <a:t> </a:t>
            </a:r>
            <a:endParaRPr>
              <a:solidFill>
                <a:srgbClr val="00B050"/>
              </a:solidFill>
            </a:endParaRPr>
          </a:p>
          <a:p>
            <a:pPr indent="-284078" lvl="0" marL="284078" rtl="0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 sz="2800"/>
              <a:t>השלימו את התסריט שלכם ב5 הדקות האחרונות</a:t>
            </a:r>
            <a:r>
              <a:rPr lang="en-US" sz="2800">
                <a:solidFill>
                  <a:srgbClr val="00B050"/>
                </a:solidFill>
              </a:rPr>
              <a:t> </a:t>
            </a:r>
            <a:endParaRPr sz="2800">
              <a:solidFill>
                <a:srgbClr val="00B050"/>
              </a:solidFill>
            </a:endParaRPr>
          </a:p>
          <a:p>
            <a:pPr indent="0" lvl="1" marL="456914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rgbClr val="2F2F2F"/>
              </a:solidFill>
            </a:endParaRPr>
          </a:p>
          <a:p>
            <a:pPr indent="-164313" lvl="0" marL="342113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2800">
              <a:solidFill>
                <a:srgbClr val="2F2F2F"/>
              </a:solidFill>
            </a:endParaRPr>
          </a:p>
        </p:txBody>
      </p:sp>
      <p:sp>
        <p:nvSpPr>
          <p:cNvPr id="365" name="Google Shape;365;p61"/>
          <p:cNvSpPr txBox="1"/>
          <p:nvPr/>
        </p:nvSpPr>
        <p:spPr>
          <a:xfrm>
            <a:off x="8483764" y="4789884"/>
            <a:ext cx="57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75" lIns="91375" spcFirstLastPara="1" rIns="91375" wrap="square" tIns="456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66" name="Google Shape;366;p61"/>
          <p:cNvSpPr txBox="1"/>
          <p:nvPr>
            <p:ph type="title"/>
          </p:nvPr>
        </p:nvSpPr>
        <p:spPr>
          <a:xfrm>
            <a:off x="304800" y="205978"/>
            <a:ext cx="8503920" cy="365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</a:rPr>
              <a:t>משוב הדדי</a:t>
            </a:r>
            <a:r>
              <a:rPr b="0" lang="en-US" sz="4000">
                <a:solidFill>
                  <a:srgbClr val="2F2F2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:</a:t>
            </a:r>
            <a:endParaRPr/>
          </a:p>
        </p:txBody>
      </p:sp>
      <p:sp>
        <p:nvSpPr>
          <p:cNvPr id="367" name="Google Shape;367;p61"/>
          <p:cNvSpPr txBox="1"/>
          <p:nvPr/>
        </p:nvSpPr>
        <p:spPr>
          <a:xfrm>
            <a:off x="6553200" y="3943354"/>
            <a:ext cx="1828800" cy="30768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50" spcFirstLastPara="1" rIns="68550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b="1" i="0" lang="en-US" sz="33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1" i="0" lang="en-US" sz="33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b="0" i="0" lang="en-US" sz="27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Take it live: Time to practice</a:t>
            </a:r>
            <a:endParaRPr b="0" i="0" sz="33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3"/>
          <p:cNvSpPr txBox="1"/>
          <p:nvPr>
            <p:ph type="title"/>
          </p:nvPr>
        </p:nvSpPr>
        <p:spPr>
          <a:xfrm>
            <a:off x="381000" y="17145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Feedback Role Play: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79" name="Google Shape;379;p63"/>
          <p:cNvSpPr txBox="1"/>
          <p:nvPr>
            <p:ph idx="1" type="body"/>
          </p:nvPr>
        </p:nvSpPr>
        <p:spPr>
          <a:xfrm>
            <a:off x="457200" y="900247"/>
            <a:ext cx="82296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ROLE PLAY GIVING FEEDBACK : (17 min)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102" lvl="1" marL="74127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Role play entire meeting (as far as you can get)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F2F2F"/>
              </a:buClr>
              <a:buSzPts val="2400"/>
              <a:buNone/>
            </a:pPr>
            <a:r>
              <a:t/>
            </a:r>
            <a:endParaRPr sz="24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F2F2F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DEBRIEF THE ROLE PLAY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102" lvl="1" marL="74127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Quiet reflection—Feedback cheat sheet (1 min)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3" marL="119943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F2F2F"/>
              </a:buClr>
              <a:buSzPts val="1800"/>
              <a:buFont typeface="Courier New"/>
              <a:buChar char="o"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did leader do most effectively?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3" marL="119943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F2F2F"/>
              </a:buClr>
              <a:buSzPts val="1800"/>
              <a:buFont typeface="Courier New"/>
              <a:buChar char="o"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Give two pieces of highest-leverage feedback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102" lvl="1" marL="741278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Give feedback (2 min)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63"/>
          <p:cNvSpPr txBox="1"/>
          <p:nvPr>
            <p:ph idx="12" type="sldNum"/>
          </p:nvPr>
        </p:nvSpPr>
        <p:spPr>
          <a:xfrm>
            <a:off x="8305800" y="4812507"/>
            <a:ext cx="685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 sz="1800">
                <a:solidFill>
                  <a:srgbClr val="FFFFFF"/>
                </a:solidFill>
              </a:rPr>
              <a:t>‹#›</a:t>
            </a:fld>
            <a:endParaRPr sz="1800">
              <a:solidFill>
                <a:srgbClr val="FFFFFF"/>
              </a:solidFill>
            </a:endParaRPr>
          </a:p>
        </p:txBody>
      </p:sp>
      <p:sp>
        <p:nvSpPr>
          <p:cNvPr id="381" name="Google Shape;381;p63"/>
          <p:cNvSpPr txBox="1"/>
          <p:nvPr/>
        </p:nvSpPr>
        <p:spPr>
          <a:xfrm>
            <a:off x="7620000" y="0"/>
            <a:ext cx="1524000" cy="1200286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Name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382" name="Google Shape;382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015" y="3739969"/>
            <a:ext cx="1436232" cy="83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4037443"/>
            <a:ext cx="1168043" cy="60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4"/>
          <p:cNvSpPr txBox="1"/>
          <p:nvPr>
            <p:ph type="title"/>
          </p:nvPr>
        </p:nvSpPr>
        <p:spPr>
          <a:xfrm>
            <a:off x="381000" y="171450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00" lIns="91225" spcFirstLastPara="1" rIns="91225" wrap="square" tIns="456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4000"/>
              <a:buFont typeface="Libre Franklin"/>
              <a:buNone/>
            </a:pPr>
            <a:r>
              <a:rPr b="0" lang="en-US" sz="4000">
                <a:solidFill>
                  <a:srgbClr val="2F2F2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Feedback on Feedback: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9" name="Google Shape;389;p64"/>
          <p:cNvSpPr txBox="1"/>
          <p:nvPr>
            <p:ph idx="1" type="body"/>
          </p:nvPr>
        </p:nvSpPr>
        <p:spPr>
          <a:xfrm>
            <a:off x="457200" y="971550"/>
            <a:ext cx="8229600" cy="3714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600" lIns="91225" spcFirstLastPara="1" rIns="91225" wrap="square" tIns="45600">
            <a:noAutofit/>
          </a:bodyPr>
          <a:lstStyle/>
          <a:p>
            <a:pPr indent="-342686" lvl="2" marL="34268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2F2F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RE-DO (3 min):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2" marL="74251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Prepare (1 min)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3" marL="119943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Revise/edit your script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2" marL="74251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Re-do (2 min)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3" marL="119943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Select the hardest part of the feedback meeting—make sure your re-do includes that section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3" marL="119943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Role play most of the meeting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6" lvl="2" marL="342686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2F2F2F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FINAL FEEDBACK (2 min):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685" lvl="2" marL="742517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F2F2F"/>
              </a:buClr>
              <a:buSzPts val="2000"/>
              <a:buFont typeface="Courier New"/>
              <a:buChar char="o"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Where you improved &amp; areas to continue to grow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15685" lvl="3" marL="119943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t/>
            </a:r>
            <a:endParaRPr sz="2000">
              <a:solidFill>
                <a:srgbClr val="2F2F2F"/>
              </a:solidFill>
            </a:endParaRPr>
          </a:p>
          <a:p>
            <a:pPr indent="0" lvl="3" marL="856745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solidFill>
                <a:srgbClr val="2F2F2F"/>
              </a:solidFill>
            </a:endParaRPr>
          </a:p>
          <a:p>
            <a:pPr indent="-215685" lvl="3" marL="119943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</a:pPr>
            <a:r>
              <a:t/>
            </a:r>
            <a:endParaRPr sz="2000">
              <a:solidFill>
                <a:srgbClr val="2F2F2F"/>
              </a:solidFill>
            </a:endParaRPr>
          </a:p>
        </p:txBody>
      </p:sp>
      <p:sp>
        <p:nvSpPr>
          <p:cNvPr id="390" name="Google Shape;390;p64"/>
          <p:cNvSpPr txBox="1"/>
          <p:nvPr>
            <p:ph idx="12" type="sldNum"/>
          </p:nvPr>
        </p:nvSpPr>
        <p:spPr>
          <a:xfrm>
            <a:off x="8077200" y="4800600"/>
            <a:ext cx="838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00" lIns="91225" spcFirstLastPara="1" rIns="91225" wrap="square" tIns="456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 sz="1800">
                <a:solidFill>
                  <a:srgbClr val="FFFFFF"/>
                </a:solidFill>
              </a:rPr>
              <a:t>‹#›</a:t>
            </a:fld>
            <a:endParaRPr sz="1800">
              <a:solidFill>
                <a:srgbClr val="FFFFFF"/>
              </a:solidFill>
            </a:endParaRPr>
          </a:p>
        </p:txBody>
      </p:sp>
      <p:sp>
        <p:nvSpPr>
          <p:cNvPr id="391" name="Google Shape;391;p64"/>
          <p:cNvSpPr txBox="1"/>
          <p:nvPr/>
        </p:nvSpPr>
        <p:spPr>
          <a:xfrm>
            <a:off x="7620000" y="0"/>
            <a:ext cx="1524000" cy="1200286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See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Name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392" name="Google Shape;39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7015" y="3739969"/>
            <a:ext cx="1436232" cy="837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9144000" cy="5984053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5"/>
          <p:cNvSpPr txBox="1"/>
          <p:nvPr/>
        </p:nvSpPr>
        <p:spPr>
          <a:xfrm>
            <a:off x="381000" y="514354"/>
            <a:ext cx="8077200" cy="830906"/>
          </a:xfrm>
          <a:prstGeom prst="rect">
            <a:avLst/>
          </a:prstGeom>
          <a:solidFill>
            <a:srgbClr val="A5A5A5">
              <a:alpha val="71372"/>
            </a:srgbClr>
          </a:solidFill>
          <a:ln>
            <a:noFill/>
          </a:ln>
        </p:spPr>
        <p:txBody>
          <a:bodyPr anchorCtr="0" anchor="t" bIns="45675" lIns="91375" spcFirstLastPara="1" rIns="91375" wrap="square" tIns="456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Reflect: What are your key takeaways planning and leading a debrief focused on Habits of Discussion?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t01: Blank Backgrounds">
  <a:themeElements>
    <a:clrScheme name="Custom 2">
      <a:dk1>
        <a:srgbClr val="B30838"/>
      </a:dk1>
      <a:lt1>
        <a:srgbClr val="FFFFFF"/>
      </a:lt1>
      <a:dk2>
        <a:srgbClr val="1F497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01: Slides with Banner">
  <a:themeElements>
    <a:clrScheme name="RGSE Colors 1">
      <a:dk1>
        <a:srgbClr val="000000"/>
      </a:dk1>
      <a:lt1>
        <a:srgbClr val="FFFFFF"/>
      </a:lt1>
      <a:dk2>
        <a:srgbClr val="234B8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t01: Slides with Banner">
  <a:themeElements>
    <a:clrScheme name="RGSE Colors 1">
      <a:dk1>
        <a:srgbClr val="000000"/>
      </a:dk1>
      <a:lt1>
        <a:srgbClr val="FFFFFF"/>
      </a:lt1>
      <a:dk2>
        <a:srgbClr val="234B8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t01: Slides with Banner">
  <a:themeElements>
    <a:clrScheme name="RGSE Colors 1">
      <a:dk1>
        <a:srgbClr val="000000"/>
      </a:dk1>
      <a:lt1>
        <a:srgbClr val="FFFFFF"/>
      </a:lt1>
      <a:dk2>
        <a:srgbClr val="234B8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Office Theme">
  <a:themeElements>
    <a:clrScheme name="Uncommon Colors">
      <a:dk1>
        <a:srgbClr val="3F3F3F"/>
      </a:dk1>
      <a:lt1>
        <a:srgbClr val="FFFFFF"/>
      </a:lt1>
      <a:dk2>
        <a:srgbClr val="919191"/>
      </a:dk2>
      <a:lt2>
        <a:srgbClr val="FFFFFF"/>
      </a:lt2>
      <a:accent1>
        <a:srgbClr val="12C1DF"/>
      </a:accent1>
      <a:accent2>
        <a:srgbClr val="919191"/>
      </a:accent2>
      <a:accent3>
        <a:srgbClr val="FFDD00"/>
      </a:accent3>
      <a:accent4>
        <a:srgbClr val="3F3F3F"/>
      </a:accent4>
      <a:accent5>
        <a:srgbClr val="9BEAF7"/>
      </a:accent5>
      <a:accent6>
        <a:srgbClr val="D3D3D3"/>
      </a:accent6>
      <a:hlink>
        <a:srgbClr val="12C1DF"/>
      </a:hlink>
      <a:folHlink>
        <a:srgbClr val="9BEA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01: Blank Backgrounds">
  <a:themeElements>
    <a:clrScheme name="Custom 2">
      <a:dk1>
        <a:srgbClr val="B30838"/>
      </a:dk1>
      <a:lt1>
        <a:srgbClr val="FFFFFF"/>
      </a:lt1>
      <a:dk2>
        <a:srgbClr val="1F497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01: Slides with Banner">
  <a:themeElements>
    <a:clrScheme name="RGSE Colors 1">
      <a:dk1>
        <a:srgbClr val="000000"/>
      </a:dk1>
      <a:lt1>
        <a:srgbClr val="FFFFFF"/>
      </a:lt1>
      <a:dk2>
        <a:srgbClr val="234B8D"/>
      </a:dk2>
      <a:lt2>
        <a:srgbClr val="EEECE1"/>
      </a:lt2>
      <a:accent1>
        <a:srgbClr val="778ABC"/>
      </a:accent1>
      <a:accent2>
        <a:srgbClr val="C0504D"/>
      </a:accent2>
      <a:accent3>
        <a:srgbClr val="E87D1E"/>
      </a:accent3>
      <a:accent4>
        <a:srgbClr val="EEB111"/>
      </a:accent4>
      <a:accent5>
        <a:srgbClr val="A59A00"/>
      </a:accent5>
      <a:accent6>
        <a:srgbClr val="FFFFFF"/>
      </a:accent6>
      <a:hlink>
        <a:srgbClr val="234B8D"/>
      </a:hlink>
      <a:folHlink>
        <a:srgbClr val="778AB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