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embeddedFontLst>
    <p:embeddedFont>
      <p:font typeface="Libre Franklin"/>
      <p:regular r:id="rId28"/>
      <p:bold r:id="rId29"/>
      <p:italic r:id="rId30"/>
      <p:boldItalic r:id="rId31"/>
    </p:embeddedFont>
    <p:embeddedFont>
      <p:font typeface="Oswald Light"/>
      <p:regular r:id="rId32"/>
      <p:bold r:id="rId33"/>
    </p:embeddedFont>
    <p:embeddedFont>
      <p:font typeface="Libre Franklin Medium"/>
      <p:regular r:id="rId34"/>
      <p:bold r:id="rId35"/>
      <p:italic r:id="rId36"/>
      <p:boldItalic r:id="rId37"/>
    </p:embeddedFont>
    <p:embeddedFont>
      <p:font typeface="Helvetica Neue"/>
      <p:regular r:id="rId38"/>
      <p:bold r:id="rId39"/>
      <p:italic r:id="rId40"/>
      <p:boldItalic r:id="rId41"/>
    </p:embeddedFont>
    <p:embeddedFont>
      <p:font typeface="Oswald"/>
      <p:bold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italic.fntdata"/><Relationship Id="rId20" Type="http://schemas.openxmlformats.org/officeDocument/2006/relationships/slide" Target="slides/slide15.xml"/><Relationship Id="rId42" Type="http://schemas.openxmlformats.org/officeDocument/2006/relationships/font" Target="fonts/Oswald-bold.fntdata"/><Relationship Id="rId41" Type="http://schemas.openxmlformats.org/officeDocument/2006/relationships/font" Target="fonts/HelveticaNeue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LibreFranklin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ibreFranklin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ibreFranklin-boldItalic.fntdata"/><Relationship Id="rId30" Type="http://schemas.openxmlformats.org/officeDocument/2006/relationships/font" Target="fonts/LibreFranklin-italic.fntdata"/><Relationship Id="rId11" Type="http://schemas.openxmlformats.org/officeDocument/2006/relationships/slide" Target="slides/slide6.xml"/><Relationship Id="rId33" Type="http://schemas.openxmlformats.org/officeDocument/2006/relationships/font" Target="fonts/OswaldLight-bold.fntdata"/><Relationship Id="rId10" Type="http://schemas.openxmlformats.org/officeDocument/2006/relationships/slide" Target="slides/slide5.xml"/><Relationship Id="rId32" Type="http://schemas.openxmlformats.org/officeDocument/2006/relationships/font" Target="fonts/OswaldLight-regular.fntdata"/><Relationship Id="rId13" Type="http://schemas.openxmlformats.org/officeDocument/2006/relationships/slide" Target="slides/slide8.xml"/><Relationship Id="rId35" Type="http://schemas.openxmlformats.org/officeDocument/2006/relationships/font" Target="fonts/LibreFranklinMedium-bold.fntdata"/><Relationship Id="rId12" Type="http://schemas.openxmlformats.org/officeDocument/2006/relationships/slide" Target="slides/slide7.xml"/><Relationship Id="rId34" Type="http://schemas.openxmlformats.org/officeDocument/2006/relationships/font" Target="fonts/LibreFranklinMedium-regular.fntdata"/><Relationship Id="rId15" Type="http://schemas.openxmlformats.org/officeDocument/2006/relationships/slide" Target="slides/slide10.xml"/><Relationship Id="rId37" Type="http://schemas.openxmlformats.org/officeDocument/2006/relationships/font" Target="fonts/LibreFranklinMedium-boldItalic.fntdata"/><Relationship Id="rId14" Type="http://schemas.openxmlformats.org/officeDocument/2006/relationships/slide" Target="slides/slide9.xml"/><Relationship Id="rId36" Type="http://schemas.openxmlformats.org/officeDocument/2006/relationships/font" Target="fonts/LibreFranklinMedium-italic.fntdata"/><Relationship Id="rId17" Type="http://schemas.openxmlformats.org/officeDocument/2006/relationships/slide" Target="slides/slide12.xml"/><Relationship Id="rId39" Type="http://schemas.openxmlformats.org/officeDocument/2006/relationships/font" Target="fonts/HelveticaNeue-bold.fntdata"/><Relationship Id="rId16" Type="http://schemas.openxmlformats.org/officeDocument/2006/relationships/slide" Target="slides/slide11.xml"/><Relationship Id="rId38" Type="http://schemas.openxmlformats.org/officeDocument/2006/relationships/font" Target="fonts/HelveticaNeue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4" name="Google Shape;84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75" lIns="94150" spcFirstLastPara="1" rIns="94150" wrap="square" tIns="470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8:notes"/>
          <p:cNvSpPr txBox="1"/>
          <p:nvPr/>
        </p:nvSpPr>
        <p:spPr>
          <a:xfrm>
            <a:off x="3976688" y="8839200"/>
            <a:ext cx="3041650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7075" lIns="94150" spcFirstLastPara="1" rIns="94150" wrap="square" tIns="470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4" name="Google Shape;12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75" lIns="94150" spcFirstLastPara="1" rIns="94150" wrap="square" tIns="470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3:notes"/>
          <p:cNvSpPr txBox="1"/>
          <p:nvPr/>
        </p:nvSpPr>
        <p:spPr>
          <a:xfrm>
            <a:off x="3976688" y="8839200"/>
            <a:ext cx="3041650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7075" lIns="94150" spcFirstLastPara="1" rIns="94150" wrap="square" tIns="470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1580">
          <p15:clr>
            <a:srgbClr val="CCCCCC"/>
          </p15:clr>
        </p15:guide>
        <p15:guide id="3" pos="1920">
          <p15:clr>
            <a:srgbClr val="CCCCCC"/>
          </p15:clr>
        </p15:guide>
        <p15:guide id="4" pos="2973">
          <p15:clr>
            <a:srgbClr val="CCCCCC"/>
          </p15:clr>
        </p15:guide>
        <p15:guide id="5" pos="3313">
          <p15:clr>
            <a:srgbClr val="CCCCCC"/>
          </p15:clr>
        </p15:guide>
        <p15:guide id="6" pos="4366">
          <p15:clr>
            <a:srgbClr val="CCCCCC"/>
          </p15:clr>
        </p15:guide>
        <p15:guide id="7" pos="4706">
          <p15:clr>
            <a:srgbClr val="CCCCCC"/>
          </p15:clr>
        </p15:guide>
        <p15:guide id="8" pos="5759">
          <p15:clr>
            <a:srgbClr val="CCCCCC"/>
          </p15:clr>
        </p15:guide>
        <p15:guide id="9" pos="6099">
          <p15:clr>
            <a:srgbClr val="CCCCCC"/>
          </p15:clr>
        </p15:guide>
        <p15:guide id="10" pos="7152">
          <p15:clr>
            <a:srgbClr val="CCCCCC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re Idea">
  <p:cSld name="Core Idea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3" y="0"/>
            <a:ext cx="12191999" cy="6858000"/>
          </a:xfrm>
          <a:prstGeom prst="rect">
            <a:avLst/>
          </a:prstGeom>
          <a:solidFill>
            <a:srgbClr val="FFDD00"/>
          </a:solidFill>
          <a:ln>
            <a:noFill/>
          </a:ln>
          <a:effectLst>
            <a:outerShdw blurRad="127000" rotWithShape="0" algn="tr" dir="8100000" dist="88900">
              <a:srgbClr val="000000">
                <a:alpha val="2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11074400" y="6416677"/>
            <a:ext cx="7721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75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spcBef>
                <a:spcPts val="0"/>
              </a:spcBef>
              <a:buNone/>
              <a:defRPr sz="75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spcBef>
                <a:spcPts val="0"/>
              </a:spcBef>
              <a:buNone/>
              <a:defRPr sz="75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spcBef>
                <a:spcPts val="0"/>
              </a:spcBef>
              <a:buNone/>
              <a:defRPr sz="75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spcBef>
                <a:spcPts val="0"/>
              </a:spcBef>
              <a:buNone/>
              <a:defRPr sz="75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spcBef>
                <a:spcPts val="0"/>
              </a:spcBef>
              <a:buNone/>
              <a:defRPr sz="75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spcBef>
                <a:spcPts val="0"/>
              </a:spcBef>
              <a:buNone/>
              <a:defRPr sz="75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spcBef>
                <a:spcPts val="0"/>
              </a:spcBef>
              <a:buNone/>
              <a:defRPr sz="75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spcBef>
                <a:spcPts val="0"/>
              </a:spcBef>
              <a:buNone/>
              <a:defRPr sz="75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406400" y="990600"/>
            <a:ext cx="1133856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type="title"/>
          </p:nvPr>
        </p:nvSpPr>
        <p:spPr>
          <a:xfrm>
            <a:off x="406400" y="274638"/>
            <a:ext cx="11338560" cy="487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bre Franklin Medium"/>
              <a:buNone/>
              <a:defRPr b="0" i="0" sz="3000" u="none" cap="none" strike="noStrike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ngle lead template">
  <p:cSld name="Single lead templat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idx="1" type="body"/>
          </p:nvPr>
        </p:nvSpPr>
        <p:spPr>
          <a:xfrm>
            <a:off x="406400" y="990600"/>
            <a:ext cx="1133856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type="title"/>
          </p:nvPr>
        </p:nvSpPr>
        <p:spPr>
          <a:xfrm>
            <a:off x="406400" y="274638"/>
            <a:ext cx="11338560" cy="48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1074400" y="6416676"/>
            <a:ext cx="7721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spcBef>
                <a:spcPts val="0"/>
              </a:spcBef>
              <a:buNone/>
              <a:defRPr sz="10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7152">
          <p15:clr>
            <a:srgbClr val="CCCCCC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1_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7152">
          <p15:clr>
            <a:srgbClr val="CCCCCC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335">
          <p15:clr>
            <a:srgbClr val="F26B43"/>
          </p15:clr>
        </p15:guide>
        <p15:guide id="2" orient="horz" pos="1087">
          <p15:clr>
            <a:srgbClr val="F26B43"/>
          </p15:clr>
        </p15:guide>
        <p15:guide id="3" orient="horz" pos="3981">
          <p15:clr>
            <a:srgbClr val="F26B43"/>
          </p15:clr>
        </p15:guide>
        <p15:guide id="4" pos="528">
          <p15:clr>
            <a:srgbClr val="F26B43"/>
          </p15:clr>
        </p15:guide>
        <p15:guide id="5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/>
          <p:nvPr/>
        </p:nvSpPr>
        <p:spPr>
          <a:xfrm>
            <a:off x="914400" y="3073400"/>
            <a:ext cx="6592186" cy="16619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Group Work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School Coaches</a:t>
            </a:r>
            <a:br>
              <a:rPr lang="en-US" sz="3600">
                <a:solidFill>
                  <a:srgbClr val="000000"/>
                </a:solidFill>
                <a:latin typeface="Oswald Light"/>
                <a:ea typeface="Oswald Light"/>
                <a:cs typeface="Oswald Light"/>
                <a:sym typeface="Oswald Light"/>
              </a:rPr>
            </a:br>
            <a:r>
              <a:rPr lang="en-US" sz="3600">
                <a:solidFill>
                  <a:srgbClr val="000000"/>
                </a:solidFill>
                <a:latin typeface="Oswald Light"/>
                <a:ea typeface="Oswald Light"/>
                <a:cs typeface="Oswald Light"/>
                <a:sym typeface="Oswald Light"/>
              </a:rPr>
              <a:t>February 9, 2021</a:t>
            </a:r>
            <a:endParaRPr sz="36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29" name="Google Shape;2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98473" y="110837"/>
            <a:ext cx="6040581" cy="2757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5800" y="514351"/>
            <a:ext cx="4764724" cy="14807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0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0"/>
          <p:cNvSpPr txBox="1"/>
          <p:nvPr/>
        </p:nvSpPr>
        <p:spPr>
          <a:xfrm>
            <a:off x="1036320" y="23685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Setting up the Learning Space:</a:t>
            </a:r>
            <a:endParaRPr b="1" sz="4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38" name="Google Shape;3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10"/>
          <p:cNvSpPr txBox="1"/>
          <p:nvPr/>
        </p:nvSpPr>
        <p:spPr>
          <a:xfrm>
            <a:off x="415636" y="982088"/>
            <a:ext cx="11242964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Documents :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You need a printed copy of the handout, “GroupWork_Handout” or…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Open up a copy on your computer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11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lated image" id="46" name="Google Shape;4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11"/>
          <p:cNvSpPr txBox="1"/>
          <p:nvPr/>
        </p:nvSpPr>
        <p:spPr>
          <a:xfrm>
            <a:off x="1036320" y="723014"/>
            <a:ext cx="992980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Hook </a:t>
            </a:r>
            <a:r>
              <a:rPr lang="en-US" sz="2000">
                <a:solidFill>
                  <a:srgbClr val="00B05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(page #1 Handout)</a:t>
            </a:r>
            <a:endParaRPr/>
          </a:p>
        </p:txBody>
      </p:sp>
      <p:sp>
        <p:nvSpPr>
          <p:cNvPr id="48" name="Google Shape;48;p11"/>
          <p:cNvSpPr txBox="1"/>
          <p:nvPr/>
        </p:nvSpPr>
        <p:spPr>
          <a:xfrm>
            <a:off x="637309" y="1593273"/>
            <a:ext cx="11553966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the purpose of small group work?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are the biggest challenges in implementing small group work?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2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Related image" id="55" name="Google Shape;55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2"/>
          <p:cNvSpPr txBox="1"/>
          <p:nvPr/>
        </p:nvSpPr>
        <p:spPr>
          <a:xfrm>
            <a:off x="1036320" y="723014"/>
            <a:ext cx="992980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Session  Goals</a:t>
            </a:r>
            <a:endParaRPr/>
          </a:p>
        </p:txBody>
      </p:sp>
      <p:sp>
        <p:nvSpPr>
          <p:cNvPr id="57" name="Google Shape;57;p12"/>
          <p:cNvSpPr txBox="1"/>
          <p:nvPr/>
        </p:nvSpPr>
        <p:spPr>
          <a:xfrm>
            <a:off x="329466" y="1678331"/>
            <a:ext cx="11343509" cy="3385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Identify the key components of effective group work transition routines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Create a minute-by-minute plan for your group work routine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Identify the key components of an effective lesson to teach students your routine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Create and facilitate a lesson plan for teaching students the group work routine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Create your Group Work Routine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103632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Context</a:t>
            </a:r>
            <a:endParaRPr b="1" sz="4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70" name="Google Shape;7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/>
        </p:nvSpPr>
        <p:spPr>
          <a:xfrm>
            <a:off x="952526" y="1939284"/>
            <a:ext cx="9382966" cy="443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Kindergarten class in New York City at a KIPP school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It is the 2</a:t>
            </a:r>
            <a:r>
              <a:rPr baseline="30000" lang="en-US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nd</a:t>
            </a:r>
            <a:r>
              <a:rPr lang="en-US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week of school…most of the kids have never been in school before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teacher has 5 years of teaching experience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Every day, a portion of their literacy block is spent doing group work in centers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video we will watch focuses on how the teacher effectively transitions the students from one group work station to another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You will notice two additional adults in the room. One is a student teacher and one is a special education teacher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working with a group of her students from the class with special needs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83185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 </a:t>
            </a:r>
            <a:r>
              <a:rPr b="1" lang="en-US" sz="2000">
                <a:solidFill>
                  <a:srgbClr val="00B05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(Page #1, Clip#1</a:t>
            </a:r>
            <a:r>
              <a:rPr lang="en-US" sz="2000">
                <a:solidFill>
                  <a:srgbClr val="00B05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</a:t>
            </a:r>
            <a:endParaRPr b="1" sz="4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79" name="Google Shape;7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/>
          <p:nvPr/>
        </p:nvSpPr>
        <p:spPr>
          <a:xfrm>
            <a:off x="1274618" y="2272145"/>
            <a:ext cx="954312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effective about the group work transition routine?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/>
        </p:nvSpPr>
        <p:spPr>
          <a:xfrm>
            <a:off x="1524000" y="812800"/>
            <a:ext cx="102362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Core Idea:</a:t>
            </a:r>
            <a:endParaRPr/>
          </a:p>
        </p:txBody>
      </p:sp>
      <p:sp>
        <p:nvSpPr>
          <p:cNvPr id="88" name="Google Shape;88;p16"/>
          <p:cNvSpPr txBox="1"/>
          <p:nvPr/>
        </p:nvSpPr>
        <p:spPr>
          <a:xfrm>
            <a:off x="777240" y="1905000"/>
            <a:ext cx="10835640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Structure liberates our children to engage deeply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831850" y="260287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Name It:</a:t>
            </a:r>
            <a:endParaRPr b="1" sz="4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96" name="Google Shape;96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 txBox="1"/>
          <p:nvPr/>
        </p:nvSpPr>
        <p:spPr>
          <a:xfrm>
            <a:off x="1094509" y="1593273"/>
            <a:ext cx="10832581" cy="31085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Give 1-minute warning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Provide positive narration / WTD / Teacher Radar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Put schedule on the board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Use silent signals (when possible)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Provide positive group correction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Monitor the transition</a:t>
            </a:r>
            <a:endParaRPr/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Teach students how to solve challenges vs. teacher solving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Create your Minute-by-Minute Plan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630267" y="74219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Context:</a:t>
            </a:r>
            <a:r>
              <a:rPr lang="en-US" sz="2000">
                <a:solidFill>
                  <a:srgbClr val="00B05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(Page #2 &amp; 3)</a:t>
            </a:r>
            <a:r>
              <a:rPr b="1" lang="en-US"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1" sz="4800">
              <a:solidFill>
                <a:schemeClr val="dk1"/>
              </a:solidFill>
              <a:latin typeface="Oswald Light"/>
              <a:ea typeface="Oswald Light"/>
              <a:cs typeface="Oswald Light"/>
              <a:sym typeface="Oswald Light"/>
            </a:endParaRPr>
          </a:p>
        </p:txBody>
      </p:sp>
      <p:pic>
        <p:nvPicPr>
          <p:cNvPr descr="Related image" id="110" name="Google Shape;11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9"/>
          <p:cNvSpPr txBox="1"/>
          <p:nvPr/>
        </p:nvSpPr>
        <p:spPr>
          <a:xfrm>
            <a:off x="282433" y="1876822"/>
            <a:ext cx="9771647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is the minute-by-minute plan for the transition routine you observed in the video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0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0"/>
          <p:cNvSpPr txBox="1"/>
          <p:nvPr/>
        </p:nvSpPr>
        <p:spPr>
          <a:xfrm>
            <a:off x="630267" y="66599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 </a:t>
            </a:r>
            <a:r>
              <a:rPr lang="en-US" sz="2000">
                <a:solidFill>
                  <a:srgbClr val="00B05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(page #2)</a:t>
            </a:r>
            <a:endParaRPr/>
          </a:p>
        </p:txBody>
      </p:sp>
      <p:pic>
        <p:nvPicPr>
          <p:cNvPr descr="Related image" id="119" name="Google Shape;11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 txBox="1"/>
          <p:nvPr/>
        </p:nvSpPr>
        <p:spPr>
          <a:xfrm>
            <a:off x="1579418" y="1842655"/>
            <a:ext cx="8623002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effective about this minute-by-minute plan?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/>
        </p:nvSpPr>
        <p:spPr>
          <a:xfrm>
            <a:off x="1524000" y="812800"/>
            <a:ext cx="102362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Core Idea:</a:t>
            </a:r>
            <a:endParaRPr/>
          </a:p>
        </p:txBody>
      </p:sp>
      <p:sp>
        <p:nvSpPr>
          <p:cNvPr id="128" name="Google Shape;128;p21"/>
          <p:cNvSpPr txBox="1"/>
          <p:nvPr/>
        </p:nvSpPr>
        <p:spPr>
          <a:xfrm>
            <a:off x="777240" y="1905000"/>
            <a:ext cx="1083564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21"/>
          <p:cNvSpPr txBox="1"/>
          <p:nvPr/>
        </p:nvSpPr>
        <p:spPr>
          <a:xfrm>
            <a:off x="1995055" y="3186545"/>
            <a:ext cx="8868133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“There is no magic in magic. It is all in the details.”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-Walt Disney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2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22"/>
          <p:cNvSpPr txBox="1"/>
          <p:nvPr/>
        </p:nvSpPr>
        <p:spPr>
          <a:xfrm>
            <a:off x="630267" y="66599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Name It:</a:t>
            </a:r>
            <a:endParaRPr b="1" sz="4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Related image" id="137" name="Google Shape;13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2"/>
          <p:cNvSpPr txBox="1"/>
          <p:nvPr/>
        </p:nvSpPr>
        <p:spPr>
          <a:xfrm>
            <a:off x="1288473" y="2175164"/>
            <a:ext cx="8354291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Divide the routine into chunks / steps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Describe exactly what the teacher and students will do and say during each part of the routine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Identify what teachers should observe from learners to show they are meeting expectations and what to do if they are not…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3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23"/>
          <p:cNvSpPr txBox="1"/>
          <p:nvPr/>
        </p:nvSpPr>
        <p:spPr>
          <a:xfrm>
            <a:off x="630267" y="66599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 It: Plan </a:t>
            </a:r>
            <a:r>
              <a:rPr lang="en-US" sz="2000">
                <a:solidFill>
                  <a:srgbClr val="00B05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(Page 5 &amp; 6)</a:t>
            </a:r>
            <a:endParaRPr b="1" sz="4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Related image" id="146" name="Google Shape;14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3"/>
          <p:cNvSpPr txBox="1"/>
          <p:nvPr/>
        </p:nvSpPr>
        <p:spPr>
          <a:xfrm>
            <a:off x="1288473" y="2175164"/>
            <a:ext cx="8354291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Choose the group work related routine you want to plan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Plan in your template on pages 5&amp;6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Teach your Group Work Routine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5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5"/>
          <p:cNvSpPr txBox="1"/>
          <p:nvPr/>
        </p:nvSpPr>
        <p:spPr>
          <a:xfrm>
            <a:off x="630267" y="66599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Context</a:t>
            </a:r>
            <a:endParaRPr/>
          </a:p>
        </p:txBody>
      </p:sp>
      <p:pic>
        <p:nvPicPr>
          <p:cNvPr descr="Related image" id="160" name="Google Shape;16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5"/>
          <p:cNvSpPr txBox="1"/>
          <p:nvPr/>
        </p:nvSpPr>
        <p:spPr>
          <a:xfrm>
            <a:off x="630267" y="1963235"/>
            <a:ext cx="10987298" cy="1231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 will live model how to teach the group work transition routine we saw in the video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6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6"/>
          <p:cNvSpPr txBox="1"/>
          <p:nvPr/>
        </p:nvSpPr>
        <p:spPr>
          <a:xfrm>
            <a:off x="630267" y="66599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 </a:t>
            </a:r>
            <a:r>
              <a:rPr lang="en-US" sz="2000">
                <a:solidFill>
                  <a:srgbClr val="00B05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(page #7)</a:t>
            </a:r>
            <a:endParaRPr/>
          </a:p>
        </p:txBody>
      </p:sp>
      <p:pic>
        <p:nvPicPr>
          <p:cNvPr descr="Related image" id="169" name="Google Shape;169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6"/>
          <p:cNvSpPr txBox="1"/>
          <p:nvPr/>
        </p:nvSpPr>
        <p:spPr>
          <a:xfrm>
            <a:off x="1371600" y="2147455"/>
            <a:ext cx="9299469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is effective about how I teach students the routine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7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7"/>
          <p:cNvSpPr txBox="1"/>
          <p:nvPr/>
        </p:nvSpPr>
        <p:spPr>
          <a:xfrm>
            <a:off x="630267" y="66599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Name It:</a:t>
            </a:r>
            <a:endParaRPr sz="2000">
              <a:solidFill>
                <a:srgbClr val="00B05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Related image" id="178" name="Google Shape;178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7"/>
          <p:cNvSpPr txBox="1"/>
          <p:nvPr/>
        </p:nvSpPr>
        <p:spPr>
          <a:xfrm>
            <a:off x="1371600" y="2147455"/>
            <a:ext cx="9502922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Provide the rationale…</a:t>
            </a:r>
            <a:r>
              <a:rPr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why is this important?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Share the steps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Model the routine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Student models the routine with feedback from class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lang="en-US" sz="2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Class practices perfect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8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8"/>
          <p:cNvSpPr txBox="1"/>
          <p:nvPr/>
        </p:nvSpPr>
        <p:spPr>
          <a:xfrm>
            <a:off x="630267" y="66599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 It: Plan </a:t>
            </a:r>
            <a:r>
              <a:rPr lang="en-US" sz="2000">
                <a:solidFill>
                  <a:srgbClr val="00B05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(page #10-12)</a:t>
            </a:r>
            <a:endParaRPr/>
          </a:p>
        </p:txBody>
      </p:sp>
      <p:pic>
        <p:nvPicPr>
          <p:cNvPr descr="Related image" id="187" name="Google Shape;187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8"/>
          <p:cNvSpPr txBox="1"/>
          <p:nvPr/>
        </p:nvSpPr>
        <p:spPr>
          <a:xfrm>
            <a:off x="142484" y="2215173"/>
            <a:ext cx="1102522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Write your lesson plan for teaching your students your new group work routine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1" lang="en-US" sz="2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Use the template on pages 10-12 in your handout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9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C0C0C0"/>
                </a:solidFill>
                <a:latin typeface="Oswald Light"/>
                <a:ea typeface="Oswald Light"/>
                <a:cs typeface="Oswald Light"/>
                <a:sym typeface="Oswald Light"/>
              </a:rPr>
              <a:t>2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9"/>
          <p:cNvSpPr txBox="1"/>
          <p:nvPr/>
        </p:nvSpPr>
        <p:spPr>
          <a:xfrm>
            <a:off x="630267" y="66599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 It: Practice </a:t>
            </a:r>
            <a:r>
              <a:rPr lang="en-US" sz="2000">
                <a:solidFill>
                  <a:srgbClr val="00B05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(page #13)</a:t>
            </a:r>
            <a:endParaRPr/>
          </a:p>
        </p:txBody>
      </p:sp>
      <p:pic>
        <p:nvPicPr>
          <p:cNvPr descr="Related image" id="196" name="Google Shape;19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9"/>
          <p:cNvSpPr txBox="1"/>
          <p:nvPr/>
        </p:nvSpPr>
        <p:spPr>
          <a:xfrm>
            <a:off x="831850" y="1552949"/>
            <a:ext cx="11025224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Partner #1 (8 min)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 your students your new routine following your lesson plan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Partner #2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 like a compliant student who is not following the routine perfectly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it is time for class practice, please act like the entire class…make a few mistakes the first 2 times you practice, and get it right the 3</a:t>
            </a:r>
            <a:r>
              <a:rPr baseline="30000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rd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time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When the role play is complete, provide feedback (2 min)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 the rationale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Steps are clear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Teacher model is clear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 effective feedback on the student model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 effective feedback on the class practice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Partner #1: (2 min)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Redo the hardest part incorporating the feedback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Switch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3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0"/>
          <p:cNvSpPr txBox="1"/>
          <p:nvPr>
            <p:ph idx="1" type="body"/>
          </p:nvPr>
        </p:nvSpPr>
        <p:spPr>
          <a:xfrm>
            <a:off x="1793404" y="900113"/>
            <a:ext cx="8503920" cy="56689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</a:rPr>
              <a:t>What are your key takeaways about how to plan and teach group work routines?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sz="2800">
                <a:solidFill>
                  <a:schemeClr val="dk1"/>
                </a:solidFill>
              </a:rPr>
              <a:t>What should be the focus of our next training on small group work?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03" name="Google Shape;203;p30"/>
          <p:cNvSpPr txBox="1"/>
          <p:nvPr>
            <p:ph type="title"/>
          </p:nvPr>
        </p:nvSpPr>
        <p:spPr>
          <a:xfrm>
            <a:off x="406400" y="274638"/>
            <a:ext cx="11338560" cy="48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Libre Franklin Medium"/>
              <a:buNone/>
            </a:pPr>
            <a:r>
              <a:rPr lang="en-US" sz="4000">
                <a:solidFill>
                  <a:schemeClr val="dk1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rPr>
              <a:t>Reflect:</a:t>
            </a:r>
            <a:endParaRPr/>
          </a:p>
        </p:txBody>
      </p:sp>
      <p:sp>
        <p:nvSpPr>
          <p:cNvPr id="204" name="Google Shape;204;p30"/>
          <p:cNvSpPr txBox="1"/>
          <p:nvPr/>
        </p:nvSpPr>
        <p:spPr>
          <a:xfrm>
            <a:off x="10007764" y="6386513"/>
            <a:ext cx="5791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‹#›</a:t>
            </a:fld>
            <a:endParaRPr sz="180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descr="Image result for reflect" id="205" name="Google Shape;20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2819400"/>
            <a:ext cx="9144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