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</p:sldIdLst>
  <p:sldSz cy="6858000" cx="12192000"/>
  <p:notesSz cx="6858000" cy="9144000"/>
  <p:embeddedFontLst>
    <p:embeddedFont>
      <p:font typeface="Libre Franklin"/>
      <p:regular r:id="rId41"/>
      <p:bold r:id="rId42"/>
      <p:italic r:id="rId43"/>
      <p:boldItalic r:id="rId44"/>
    </p:embeddedFont>
    <p:embeddedFont>
      <p:font typeface="Oswald Light"/>
      <p:regular r:id="rId45"/>
      <p:bold r:id="rId46"/>
    </p:embeddedFont>
    <p:embeddedFont>
      <p:font typeface="Libre Franklin Medium"/>
      <p:regular r:id="rId47"/>
      <p:bold r:id="rId48"/>
      <p:italic r:id="rId49"/>
      <p:boldItalic r:id="rId50"/>
    </p:embeddedFont>
    <p:embeddedFont>
      <p:font typeface="Helvetica Neue"/>
      <p:regular r:id="rId51"/>
      <p:bold r:id="rId52"/>
      <p:italic r:id="rId53"/>
      <p:boldItalic r:id="rId54"/>
    </p:embeddedFont>
    <p:embeddedFont>
      <p:font typeface="Oswald"/>
      <p:regular r:id="rId55"/>
      <p:bold r:id="rId5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DF4E47E-AAE6-489B-A312-6F53082AA59F}">
  <a:tblStyle styleId="{0DF4E47E-AAE6-489B-A312-6F53082AA59F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9EFF7"/>
          </a:solidFill>
        </a:fill>
      </a:tcStyle>
    </a:wholeTbl>
    <a:band1H>
      <a:tcTxStyle b="off" i="off"/>
      <a:tcStyle>
        <a:fill>
          <a:solidFill>
            <a:srgbClr val="D0DEEF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D0DEEF"/>
          </a:solidFill>
        </a:fill>
      </a:tcStyle>
    </a:band1V>
    <a:band2V>
      <a:tcTxStyle b="off" i="off"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840"/>
        <p:guide pos="2160" orient="horz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font" Target="fonts/LibreFranklin-bold.fntdata"/><Relationship Id="rId41" Type="http://schemas.openxmlformats.org/officeDocument/2006/relationships/font" Target="fonts/LibreFranklin-regular.fntdata"/><Relationship Id="rId44" Type="http://schemas.openxmlformats.org/officeDocument/2006/relationships/font" Target="fonts/LibreFranklin-boldItalic.fntdata"/><Relationship Id="rId43" Type="http://schemas.openxmlformats.org/officeDocument/2006/relationships/font" Target="fonts/LibreFranklin-italic.fntdata"/><Relationship Id="rId46" Type="http://schemas.openxmlformats.org/officeDocument/2006/relationships/font" Target="fonts/OswaldLight-bold.fntdata"/><Relationship Id="rId45" Type="http://schemas.openxmlformats.org/officeDocument/2006/relationships/font" Target="fonts/OswaldLight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LibreFranklinMedium-bold.fntdata"/><Relationship Id="rId47" Type="http://schemas.openxmlformats.org/officeDocument/2006/relationships/font" Target="fonts/LibreFranklinMedium-regular.fntdata"/><Relationship Id="rId49" Type="http://schemas.openxmlformats.org/officeDocument/2006/relationships/font" Target="fonts/LibreFranklinMedium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HelveticaNeue-regular.fntdata"/><Relationship Id="rId50" Type="http://schemas.openxmlformats.org/officeDocument/2006/relationships/font" Target="fonts/LibreFranklinMedium-boldItalic.fntdata"/><Relationship Id="rId53" Type="http://schemas.openxmlformats.org/officeDocument/2006/relationships/font" Target="fonts/HelveticaNeue-italic.fntdata"/><Relationship Id="rId52" Type="http://schemas.openxmlformats.org/officeDocument/2006/relationships/font" Target="fonts/HelveticaNeue-bold.fntdata"/><Relationship Id="rId11" Type="http://schemas.openxmlformats.org/officeDocument/2006/relationships/slide" Target="slides/slide5.xml"/><Relationship Id="rId55" Type="http://schemas.openxmlformats.org/officeDocument/2006/relationships/font" Target="fonts/Oswald-regular.fntdata"/><Relationship Id="rId10" Type="http://schemas.openxmlformats.org/officeDocument/2006/relationships/slide" Target="slides/slide4.xml"/><Relationship Id="rId54" Type="http://schemas.openxmlformats.org/officeDocument/2006/relationships/font" Target="fonts/HelveticaNeue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56" Type="http://schemas.openxmlformats.org/officeDocument/2006/relationships/font" Target="fonts/Oswald-bold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" name="Google Shape;2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" name="Google Shape;3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2" name="Google Shape;42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1" name="Google Shape;5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0" name="Google Shape;6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9" name="Google Shape;6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8" name="Google Shape;7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5" name="Google Shape;9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0" name="Google Shape;100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9" name="Google Shape;109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9" name="Google Shape;119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iw-IL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8" name="Google Shape;128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75" lIns="94150" spcFirstLastPara="1" rIns="94150" wrap="square" tIns="470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9" name="Google Shape;129;p13:notes"/>
          <p:cNvSpPr txBox="1"/>
          <p:nvPr/>
        </p:nvSpPr>
        <p:spPr>
          <a:xfrm>
            <a:off x="3976688" y="8839200"/>
            <a:ext cx="3041650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7075" lIns="94150" spcFirstLastPara="1" rIns="94150" wrap="square" tIns="470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iw-IL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5" name="Google Shape;135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4" name="Google Shape;144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9" name="Google Shape;149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7" name="Google Shape;157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2" name="Google Shape;162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1" name="Google Shape;171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1" name="Google Shape;181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iw-IL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0" name="Google Shape;190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75" lIns="94150" spcFirstLastPara="1" rIns="94150" wrap="square" tIns="470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1" name="Google Shape;191;p21:notes"/>
          <p:cNvSpPr txBox="1"/>
          <p:nvPr/>
        </p:nvSpPr>
        <p:spPr>
          <a:xfrm>
            <a:off x="3976688" y="8839200"/>
            <a:ext cx="3041650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7075" lIns="94150" spcFirstLastPara="1" rIns="94150" wrap="square" tIns="470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iw-IL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7" name="Google Shape;197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5" name="Google Shape;205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0" name="Google Shape;210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8" name="Google Shape;218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3" name="Google Shape;223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2" name="Google Shape;232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2" name="Google Shape;242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1" name="Google Shape;251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1" name="Google Shape;261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9" name="Google Shape;269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4" name="Google Shape;274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2" name="Google Shape;282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0" name="Google Shape;290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pos="528">
          <p15:clr>
            <a:srgbClr val="CCCCCC"/>
          </p15:clr>
        </p15:guide>
        <p15:guide id="2" pos="1580">
          <p15:clr>
            <a:srgbClr val="CCCCCC"/>
          </p15:clr>
        </p15:guide>
        <p15:guide id="3" pos="1920">
          <p15:clr>
            <a:srgbClr val="CCCCCC"/>
          </p15:clr>
        </p15:guide>
        <p15:guide id="4" pos="2973">
          <p15:clr>
            <a:srgbClr val="CCCCCC"/>
          </p15:clr>
        </p15:guide>
        <p15:guide id="5" pos="3313">
          <p15:clr>
            <a:srgbClr val="CCCCCC"/>
          </p15:clr>
        </p15:guide>
        <p15:guide id="6" pos="4366">
          <p15:clr>
            <a:srgbClr val="CCCCCC"/>
          </p15:clr>
        </p15:guide>
        <p15:guide id="7" pos="4706">
          <p15:clr>
            <a:srgbClr val="CCCCCC"/>
          </p15:clr>
        </p15:guide>
        <p15:guide id="8" pos="5759">
          <p15:clr>
            <a:srgbClr val="CCCCCC"/>
          </p15:clr>
        </p15:guide>
        <p15:guide id="9" pos="6099">
          <p15:clr>
            <a:srgbClr val="CCCCCC"/>
          </p15:clr>
        </p15:guide>
        <p15:guide id="10" pos="7152">
          <p15:clr>
            <a:srgbClr val="CCCCCC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re Idea">
  <p:cSld name="Core Idea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/>
          <p:nvPr/>
        </p:nvSpPr>
        <p:spPr>
          <a:xfrm>
            <a:off x="3" y="0"/>
            <a:ext cx="12191999" cy="6858000"/>
          </a:xfrm>
          <a:prstGeom prst="rect">
            <a:avLst/>
          </a:prstGeom>
          <a:solidFill>
            <a:srgbClr val="FFDD00"/>
          </a:solidFill>
          <a:ln>
            <a:noFill/>
          </a:ln>
          <a:effectLst>
            <a:outerShdw blurRad="127000" rotWithShape="0" algn="tr" dir="8100000" dist="88900">
              <a:srgbClr val="000000">
                <a:alpha val="2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3"/>
          <p:cNvSpPr txBox="1"/>
          <p:nvPr>
            <p:ph idx="12" type="sldNum"/>
          </p:nvPr>
        </p:nvSpPr>
        <p:spPr>
          <a:xfrm>
            <a:off x="11074400" y="6416677"/>
            <a:ext cx="7721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06400" y="990600"/>
            <a:ext cx="11338560" cy="50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3"/>
          <p:cNvSpPr txBox="1"/>
          <p:nvPr>
            <p:ph type="title"/>
          </p:nvPr>
        </p:nvSpPr>
        <p:spPr>
          <a:xfrm>
            <a:off x="406400" y="274638"/>
            <a:ext cx="11338560" cy="4873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bre Franklin Medium"/>
              <a:buNone/>
              <a:defRPr b="0" i="0" sz="3000" u="none" cap="none" strike="noStrike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ngle lead template">
  <p:cSld name="Single lead templat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idx="1" type="body"/>
          </p:nvPr>
        </p:nvSpPr>
        <p:spPr>
          <a:xfrm>
            <a:off x="406400" y="990600"/>
            <a:ext cx="11338560" cy="50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0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type="title"/>
          </p:nvPr>
        </p:nvSpPr>
        <p:spPr>
          <a:xfrm>
            <a:off x="406400" y="274638"/>
            <a:ext cx="11338560" cy="487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1074400" y="6416676"/>
            <a:ext cx="7721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pos="528">
          <p15:clr>
            <a:srgbClr val="CCCCCC"/>
          </p15:clr>
        </p15:guide>
        <p15:guide id="2" pos="7152">
          <p15:clr>
            <a:srgbClr val="CCCCCC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lank">
  <p:cSld name="1_Blank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pos="528">
          <p15:clr>
            <a:srgbClr val="CCCCCC"/>
          </p15:clr>
        </p15:guide>
        <p15:guide id="2" pos="7152">
          <p15:clr>
            <a:srgbClr val="CCCCCC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1335">
          <p15:clr>
            <a:srgbClr val="F26B43"/>
          </p15:clr>
        </p15:guide>
        <p15:guide id="2" orient="horz" pos="1087">
          <p15:clr>
            <a:srgbClr val="F26B43"/>
          </p15:clr>
        </p15:guide>
        <p15:guide id="3" orient="horz" pos="3981">
          <p15:clr>
            <a:srgbClr val="F26B43"/>
          </p15:clr>
        </p15:guide>
        <p15:guide id="4" pos="528">
          <p15:clr>
            <a:srgbClr val="F26B43"/>
          </p15:clr>
        </p15:guide>
        <p15:guide id="5" pos="71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5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 txBox="1"/>
          <p:nvPr/>
        </p:nvSpPr>
        <p:spPr>
          <a:xfrm>
            <a:off x="914400" y="3073400"/>
            <a:ext cx="10224654" cy="16619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iw-IL" sz="36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School Coach Training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1" lang="iw-IL" sz="36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Habits of Discussion (HOD)#2: Deepening the Thinking</a:t>
            </a:r>
            <a:br>
              <a:rPr b="0" i="0" lang="iw-IL" sz="3600" u="none" cap="none" strike="noStrike">
                <a:solidFill>
                  <a:srgbClr val="000000"/>
                </a:solidFill>
                <a:latin typeface="Oswald Light"/>
                <a:ea typeface="Oswald Light"/>
                <a:cs typeface="Oswald Light"/>
                <a:sym typeface="Oswald Light"/>
              </a:rPr>
            </a:br>
            <a:r>
              <a:rPr b="0" i="0" lang="iw-IL" sz="3600" u="none" cap="none" strike="noStrike">
                <a:solidFill>
                  <a:srgbClr val="000000"/>
                </a:solidFill>
                <a:latin typeface="Oswald Light"/>
                <a:ea typeface="Oswald Light"/>
                <a:cs typeface="Oswald Light"/>
                <a:sym typeface="Oswald Light"/>
              </a:rPr>
              <a:t>January 26, 2022</a:t>
            </a:r>
            <a:endParaRPr b="0" i="0" sz="3600" u="none" cap="none" strike="noStrike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descr="Related image" id="29" name="Google Shape;2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98473" y="110837"/>
            <a:ext cx="6040581" cy="275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514351"/>
            <a:ext cx="4764724" cy="1480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10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10"/>
          <p:cNvSpPr txBox="1"/>
          <p:nvPr/>
        </p:nvSpPr>
        <p:spPr>
          <a:xfrm>
            <a:off x="1036319" y="236850"/>
            <a:ext cx="10771367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iw-IL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Where are we on our HOD Journey?</a:t>
            </a:r>
            <a:endParaRPr b="1" i="0" sz="4800" u="none" cap="none" strike="noStrike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descr="Related image" id="38" name="Google Shape;38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30836" y="1160876"/>
            <a:ext cx="6308035" cy="4731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1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Related image" id="46" name="Google Shape;46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11"/>
          <p:cNvSpPr txBox="1"/>
          <p:nvPr/>
        </p:nvSpPr>
        <p:spPr>
          <a:xfrm>
            <a:off x="1036320" y="723014"/>
            <a:ext cx="992980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Session  Goals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11"/>
          <p:cNvSpPr txBox="1"/>
          <p:nvPr/>
        </p:nvSpPr>
        <p:spPr>
          <a:xfrm>
            <a:off x="1036321" y="1767007"/>
            <a:ext cx="10512950" cy="20928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iw-IL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Identify the additional components of Habits of Discussion technique to increase student thinking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iw-IL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Practice using the new Habits of Discussion skills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2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2"/>
          <p:cNvSpPr txBox="1"/>
          <p:nvPr/>
        </p:nvSpPr>
        <p:spPr>
          <a:xfrm>
            <a:off x="1036320" y="236850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iw-IL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Get Organized:</a:t>
            </a:r>
            <a:endParaRPr b="1" i="0" sz="4800" u="none" cap="none" strike="noStrike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descr="Related image" id="56" name="Google Shape;56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2"/>
          <p:cNvSpPr txBox="1"/>
          <p:nvPr/>
        </p:nvSpPr>
        <p:spPr>
          <a:xfrm>
            <a:off x="1331843" y="1610139"/>
            <a:ext cx="322395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iw-IL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2A_HO_HOD#2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1036320" y="236850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iw-IL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Context:</a:t>
            </a:r>
            <a:endParaRPr b="1" i="0" sz="4800" u="none" cap="none" strike="noStrike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descr="Related image" id="65" name="Google Shape;65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3"/>
          <p:cNvSpPr txBox="1"/>
          <p:nvPr/>
        </p:nvSpPr>
        <p:spPr>
          <a:xfrm>
            <a:off x="436416" y="1032659"/>
            <a:ext cx="10537439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iw-IL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Grade 9  English Class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iw-IL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Experienced teacher, Beth Verrili</a:t>
            </a:r>
            <a:endParaRPr b="0" i="0" sz="2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iw-IL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Reading “The Handmaid’s Tale”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iw-IL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Framing question = “Do you think Offred is giving in to her sexual desire? Or is it that she is really oppressed”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4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1036320" y="236850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iw-IL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Hook:</a:t>
            </a:r>
            <a:endParaRPr b="1" i="0" sz="4800" u="none" cap="none" strike="noStrike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descr="Related image" id="74" name="Google Shape;74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4"/>
          <p:cNvSpPr txBox="1"/>
          <p:nvPr/>
        </p:nvSpPr>
        <p:spPr>
          <a:xfrm>
            <a:off x="1204512" y="1077335"/>
            <a:ext cx="10537439" cy="14465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אילו "מהלכים" ספציפיים מבוצעים על ידי המורה והתלמידים כדי לשפר את איכות הדיון?</a:t>
            </a:r>
            <a:endParaRPr b="0" i="0" sz="32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5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15"/>
          <p:cNvSpPr txBox="1"/>
          <p:nvPr/>
        </p:nvSpPr>
        <p:spPr>
          <a:xfrm>
            <a:off x="1036320" y="236850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iw-IL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Clip #1:</a:t>
            </a:r>
            <a:endParaRPr b="1" i="0" sz="4800" u="none" cap="none" strike="noStrike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descr="Related image" id="83" name="Google Shape;83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6"/>
          <p:cNvSpPr txBox="1"/>
          <p:nvPr/>
        </p:nvSpPr>
        <p:spPr>
          <a:xfrm>
            <a:off x="1036320" y="236850"/>
            <a:ext cx="10537440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Habits of Discussion#1: Create the Conversation:</a:t>
            </a:r>
            <a:endParaRPr b="1" i="0" sz="3200" u="none" cap="none" strike="noStrike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90" name="Google Shape;90;p16"/>
          <p:cNvSpPr txBox="1"/>
          <p:nvPr/>
        </p:nvSpPr>
        <p:spPr>
          <a:xfrm>
            <a:off x="10437180" y="6254871"/>
            <a:ext cx="1461053" cy="46166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Page #2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6"/>
          <p:cNvSpPr txBox="1"/>
          <p:nvPr/>
        </p:nvSpPr>
        <p:spPr>
          <a:xfrm>
            <a:off x="1172817" y="1113183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92" name="Google Shape;92;p16"/>
          <p:cNvGraphicFramePr/>
          <p:nvPr/>
        </p:nvGraphicFramePr>
        <p:xfrm>
          <a:off x="1172817" y="1113182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{0DF4E47E-AAE6-489B-A312-6F53082AA59F}</a:tableStyleId>
              </a:tblPr>
              <a:tblGrid>
                <a:gridCol w="2858600"/>
                <a:gridCol w="7337875"/>
              </a:tblGrid>
              <a:tr h="310250">
                <a:tc gridSpan="2"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הרגלי דיון: יצירת שיחה</a:t>
                      </a:r>
                      <a:endParaRPr b="1" sz="20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68575" marL="68575"/>
                </a:tc>
                <a:tc hMerge="1"/>
              </a:tr>
              <a:tr h="31025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הרגלי ליבה</a:t>
                      </a:r>
                      <a:endParaRPr b="1" sz="20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מהלכי דיון מרכזיים</a:t>
                      </a:r>
                      <a:endParaRPr b="1" sz="20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68575" marL="68575"/>
                </a:tc>
              </a:tr>
              <a:tr h="124102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ניהול הדיון</a:t>
                      </a:r>
                      <a:endParaRPr b="1" sz="20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iw-IL" sz="20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מורה</a:t>
                      </a:r>
                      <a:endParaRPr sz="20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  <a:p>
                      <a:pPr indent="-342900" lvl="0" marL="3429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Char char="●"/>
                      </a:pPr>
                      <a:r>
                        <a:rPr lang="iw-IL" sz="20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שאלי שאלה פתוחה כדי להתחיל את הדיון</a:t>
                      </a:r>
                      <a:endParaRPr sz="20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  <a:p>
                      <a:pPr indent="-342900" lvl="0" marL="3429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Char char="●"/>
                      </a:pPr>
                      <a:r>
                        <a:rPr lang="iw-IL" sz="20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הקשיבי והתערבי רק כאשר יש צורך בכך כדי לקדם את השיחה בצורה פרודוקטיבית ולהעלות את רף החשיבה</a:t>
                      </a:r>
                      <a:endParaRPr sz="20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68575" marL="68575"/>
                </a:tc>
              </a:tr>
              <a:tr h="62050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הלך רוח</a:t>
                      </a:r>
                      <a:endParaRPr b="1" sz="20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iw-IL" sz="20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תלמידים</a:t>
                      </a:r>
                      <a:endParaRPr sz="20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  <a:p>
                      <a:pPr indent="-342900" lvl="0" marL="3429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Char char="●"/>
                      </a:pPr>
                      <a:r>
                        <a:rPr lang="iw-IL" sz="20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היו מוכנים בכל עת לשתף בדעתכם ולהציג עדויות תומכות</a:t>
                      </a:r>
                      <a:endParaRPr sz="20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68575" marL="68575"/>
                </a:tc>
              </a:tr>
              <a:tr h="124102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ציפיות מבחינת תרבות כיתתית</a:t>
                      </a:r>
                      <a:endParaRPr b="1" sz="20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iw-IL" sz="20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תלמידים</a:t>
                      </a:r>
                      <a:endParaRPr sz="20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  <a:p>
                      <a:pPr indent="-342900" lvl="0" marL="3429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Char char="●"/>
                      </a:pPr>
                      <a:r>
                        <a:rPr lang="iw-IL" sz="20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שימוש בשמות החברים לכיתה</a:t>
                      </a:r>
                      <a:endParaRPr sz="20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  <a:p>
                      <a:pPr indent="-342900" lvl="0" marL="3429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Char char="●"/>
                      </a:pPr>
                      <a:r>
                        <a:rPr lang="iw-IL" sz="20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מעקב בעין אחר הדובר (עיניים אליו)  </a:t>
                      </a:r>
                      <a:endParaRPr sz="20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  <a:p>
                      <a:pPr indent="-342900" lvl="0" marL="3429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Char char="●"/>
                      </a:pPr>
                      <a:r>
                        <a:rPr lang="iw-IL" sz="20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דיבור בקול רם וגאה</a:t>
                      </a:r>
                      <a:endParaRPr sz="20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68575" marL="68575"/>
                </a:tc>
              </a:tr>
              <a:tr h="124102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כללי מעורבות והשתתפות</a:t>
                      </a:r>
                      <a:endParaRPr b="1" sz="20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iw-IL" sz="20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תלמידים</a:t>
                      </a:r>
                      <a:endParaRPr sz="20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  <a:p>
                      <a:pPr indent="-342900" lvl="0" marL="3429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Char char="●"/>
                      </a:pPr>
                      <a:r>
                        <a:rPr lang="iw-IL" sz="20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מינוף השימוש בהיגדים שפותחים משפטים</a:t>
                      </a:r>
                      <a:endParaRPr sz="20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  <a:p>
                      <a:pPr indent="-342900" lvl="0" marL="3429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Char char="●"/>
                      </a:pPr>
                      <a:r>
                        <a:rPr lang="iw-IL" sz="20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הצגת עדויות (כלומר קטעים מהסיפור) כדי לתמוך בדעות</a:t>
                      </a:r>
                      <a:endParaRPr sz="20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  <a:p>
                      <a:pPr indent="-342900" lvl="0" marL="3429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Char char="●"/>
                      </a:pPr>
                      <a:r>
                        <a:rPr lang="iw-IL" sz="20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הערכה עצמית (בדיקת לייק)</a:t>
                      </a:r>
                      <a:endParaRPr sz="20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68575" marL="68575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A291C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iw-IL" sz="4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See It / Name It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1" lang="iw-IL" sz="36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Revoice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8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8"/>
          <p:cNvSpPr txBox="1"/>
          <p:nvPr/>
        </p:nvSpPr>
        <p:spPr>
          <a:xfrm>
            <a:off x="1036320" y="765125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iw-IL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Context</a:t>
            </a:r>
            <a:endParaRPr b="1" i="0" sz="4800" u="none" cap="none" strike="noStrike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descr="Related image" id="105" name="Google Shape;105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8"/>
          <p:cNvSpPr txBox="1"/>
          <p:nvPr/>
        </p:nvSpPr>
        <p:spPr>
          <a:xfrm>
            <a:off x="1769165" y="1789043"/>
            <a:ext cx="9849171" cy="20928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iw-IL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Grade 10 English class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iw-IL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Experienced teacher, Danny Murray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iw-IL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Reading….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iw-IL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Framing question = “Why is Emma a womanist /feminist?”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9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9"/>
          <p:cNvSpPr txBox="1"/>
          <p:nvPr/>
        </p:nvSpPr>
        <p:spPr>
          <a:xfrm>
            <a:off x="831850" y="765125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iw-IL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Framing Questions</a:t>
            </a:r>
            <a:endParaRPr b="1" i="0" sz="4800" u="none" cap="none" strike="noStrike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descr="Related image" id="114" name="Google Shape;114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9"/>
          <p:cNvSpPr txBox="1"/>
          <p:nvPr/>
        </p:nvSpPr>
        <p:spPr>
          <a:xfrm>
            <a:off x="7216220" y="5839767"/>
            <a:ext cx="1461053" cy="46166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Page #2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9"/>
          <p:cNvSpPr txBox="1"/>
          <p:nvPr/>
        </p:nvSpPr>
        <p:spPr>
          <a:xfrm>
            <a:off x="276680" y="1873121"/>
            <a:ext cx="11092610" cy="25237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iw-IL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באילו "מהלכים" ספציפיים נעזרת המורה כדי להוביל את הדיון?</a:t>
            </a:r>
            <a:endParaRPr b="0" i="0" sz="2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iw-IL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אילו "מהלכים" ספציפיים מבוצעים על ידי התלמידים כדי לקדם את הדיון ולהעלות את רף החשיבה?</a:t>
            </a:r>
            <a:endParaRPr b="0" i="0" sz="2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0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20"/>
          <p:cNvSpPr txBox="1"/>
          <p:nvPr/>
        </p:nvSpPr>
        <p:spPr>
          <a:xfrm>
            <a:off x="1036320" y="236850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iw-IL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Clip #3:</a:t>
            </a:r>
            <a:endParaRPr b="1" i="0" sz="4800" u="none" cap="none" strike="noStrike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descr="Related image" id="124" name="Google Shape;124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 txBox="1"/>
          <p:nvPr/>
        </p:nvSpPr>
        <p:spPr>
          <a:xfrm>
            <a:off x="977900" y="599234"/>
            <a:ext cx="1023620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iw-IL" sz="4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Core Idea</a:t>
            </a:r>
            <a:r>
              <a:rPr b="1" i="0" lang="iw-IL" sz="36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21"/>
          <p:cNvSpPr txBox="1"/>
          <p:nvPr/>
        </p:nvSpPr>
        <p:spPr>
          <a:xfrm>
            <a:off x="585216" y="1813560"/>
            <a:ext cx="11606784" cy="3385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Active listening builds trust and strong relationships. 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Active listening can help you to resolve conflict. 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Active listening prevents you from missing important information. 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Active listening enables you to identify or anticipate problems.  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Active listening helps you to build more knowledge.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22"/>
          <p:cNvSpPr txBox="1"/>
          <p:nvPr/>
        </p:nvSpPr>
        <p:spPr>
          <a:xfrm>
            <a:off x="831850" y="260287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iw-IL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Name It: Revoice</a:t>
            </a:r>
            <a:endParaRPr b="1" i="0" sz="4800" u="none" cap="none" strike="noStrike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descr="Related image" id="139" name="Google Shape;13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2"/>
          <p:cNvSpPr txBox="1"/>
          <p:nvPr/>
        </p:nvSpPr>
        <p:spPr>
          <a:xfrm>
            <a:off x="457328" y="1350602"/>
            <a:ext cx="10911962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מורה: 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הגדירי מה הציפייה מתלמידים שאומרים מה הבינו מדברי התלמיד הקודם ומגיבים לדבריו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3350" lvl="0" marL="28575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תלמידים: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שימוש בשמות החברים לכיתה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מעקב בעין אחר הדובר (עיניים אליו) 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דיבור בקול רם וגאה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מינוף השימוש בהיגדים שפותחים משפטים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מתן עדויות לתמיכה בדעות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22"/>
          <p:cNvSpPr txBox="1"/>
          <p:nvPr/>
        </p:nvSpPr>
        <p:spPr>
          <a:xfrm>
            <a:off x="7216220" y="5839767"/>
            <a:ext cx="1461053" cy="46166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Page #3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A291C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iw-IL" sz="4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Do It: Revoice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Practice using Revoice Technique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4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24"/>
          <p:cNvSpPr txBox="1"/>
          <p:nvPr/>
        </p:nvSpPr>
        <p:spPr>
          <a:xfrm>
            <a:off x="630267" y="178310"/>
            <a:ext cx="10537440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Directions</a:t>
            </a:r>
            <a:endParaRPr b="1" i="0" sz="3200" u="none" cap="none" strike="noStrike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53" name="Google Shape;153;p24"/>
          <p:cNvSpPr txBox="1"/>
          <p:nvPr/>
        </p:nvSpPr>
        <p:spPr>
          <a:xfrm>
            <a:off x="630266" y="1431235"/>
            <a:ext cx="10869411" cy="55399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1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הנחיות</a:t>
            </a:r>
            <a:endParaRPr b="1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מורה:</a:t>
            </a: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שאלי שאלת מסגור: "האם עלינו להפסיק לדרוש מתלמידים לענוד מסכות בבית הספר?"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מורה:</a:t>
            </a: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אמרי לתלמידים שאת רוצה שהם יהדהדו את הדברים שנאמרו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תלמיד מס' 1</a:t>
            </a: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אמור מה דעתך והצג עדויות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תלמיד מס' 2:</a:t>
            </a: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הדהד את התשובה של תלמיד מס' 1 ואמור אם אתה מסכים או לא מסכים, כמו כן הצג עדויות תומכות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תלמיד מס' 1:</a:t>
            </a: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הדהד את מה שאמר תלמיד מס' 2 ואמור אם אתה מסכים או לא מסכים, כמו כן הצג עדויות תומכות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משוב / רפלקציה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1" marL="7429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מתן משוב קבוצתי לגבי מה שהיה אפקטיבי בהדהוד וכיצד הוא העמיק את החשיבה שלהם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החלפה, עד שכל העמיתים ישלימו את התהליך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 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24"/>
          <p:cNvSpPr txBox="1"/>
          <p:nvPr/>
        </p:nvSpPr>
        <p:spPr>
          <a:xfrm>
            <a:off x="692323" y="5754098"/>
            <a:ext cx="1461053" cy="46166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Page #3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A291C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iw-IL" sz="4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See It / Name It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1" lang="iw-IL" sz="36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Identify the Problem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6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6"/>
          <p:cNvSpPr txBox="1"/>
          <p:nvPr/>
        </p:nvSpPr>
        <p:spPr>
          <a:xfrm>
            <a:off x="1036320" y="765125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iw-IL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Context</a:t>
            </a:r>
            <a:endParaRPr b="1" i="0" sz="4800" u="none" cap="none" strike="noStrike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descr="Related image" id="167" name="Google Shape;16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6"/>
          <p:cNvSpPr txBox="1"/>
          <p:nvPr/>
        </p:nvSpPr>
        <p:spPr>
          <a:xfrm>
            <a:off x="1170431" y="1995024"/>
            <a:ext cx="10403329" cy="25237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iw-IL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Grade 10 English class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iw-IL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Experienced teacher, Danny Murray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iw-IL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Reading…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iw-IL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Framing question = “What is Nayler arguing about womanism  through Etta’s story?”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7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27"/>
          <p:cNvSpPr txBox="1"/>
          <p:nvPr/>
        </p:nvSpPr>
        <p:spPr>
          <a:xfrm>
            <a:off x="831850" y="765125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iw-IL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Framing Questions</a:t>
            </a:r>
            <a:endParaRPr b="1" i="0" sz="4800" u="none" cap="none" strike="noStrike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descr="Related image" id="176" name="Google Shape;176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7"/>
          <p:cNvSpPr txBox="1"/>
          <p:nvPr/>
        </p:nvSpPr>
        <p:spPr>
          <a:xfrm>
            <a:off x="7216220" y="5839767"/>
            <a:ext cx="1461053" cy="46166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Page #4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27"/>
          <p:cNvSpPr txBox="1"/>
          <p:nvPr/>
        </p:nvSpPr>
        <p:spPr>
          <a:xfrm>
            <a:off x="276680" y="1873121"/>
            <a:ext cx="11092610" cy="3662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iw-IL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באילו "מהלכים" ספציפיים נעזרת המורה כדי להוביל את הדיון?</a:t>
            </a:r>
            <a:endParaRPr b="0" i="0" sz="2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iw-IL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אילו "מהלכים" ספציפיים מבוצעים על ידי התלמידים כדי לקדם את הדיון ולהעלות את רף החשיבה?</a:t>
            </a:r>
            <a:endParaRPr b="0" i="0" sz="2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79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8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28"/>
          <p:cNvSpPr txBox="1"/>
          <p:nvPr/>
        </p:nvSpPr>
        <p:spPr>
          <a:xfrm>
            <a:off x="1036320" y="236850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iw-IL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Clip #4:</a:t>
            </a:r>
            <a:endParaRPr b="1" i="0" sz="4800" u="none" cap="none" strike="noStrike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descr="Related image" id="186" name="Google Shape;186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9"/>
          <p:cNvSpPr txBox="1"/>
          <p:nvPr/>
        </p:nvSpPr>
        <p:spPr>
          <a:xfrm>
            <a:off x="1524000" y="812800"/>
            <a:ext cx="1023620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iw-IL" sz="4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Core Idea</a:t>
            </a:r>
            <a:r>
              <a:rPr b="1" i="0" lang="iw-IL" sz="36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29"/>
          <p:cNvSpPr txBox="1"/>
          <p:nvPr/>
        </p:nvSpPr>
        <p:spPr>
          <a:xfrm>
            <a:off x="777240" y="1905000"/>
            <a:ext cx="1083564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“Asking a question is the simplest way of focusing thinking…asking the right question may be the most important part of deepening thinking.”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iw-IL" sz="4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-Edward de Bono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0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30"/>
          <p:cNvSpPr txBox="1"/>
          <p:nvPr/>
        </p:nvSpPr>
        <p:spPr>
          <a:xfrm>
            <a:off x="831850" y="260287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iw-IL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Name It: Identify the Problem</a:t>
            </a:r>
            <a:endParaRPr b="1" i="0" sz="4800" u="none" cap="none" strike="noStrike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201" name="Google Shape;201;p30"/>
          <p:cNvSpPr txBox="1"/>
          <p:nvPr/>
        </p:nvSpPr>
        <p:spPr>
          <a:xfrm>
            <a:off x="450299" y="1089898"/>
            <a:ext cx="10918991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מורה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שאלי שאלת מסגור ברורה להעלאת רף החשיבה,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"מה טוענת ניילור (הסופרת) לגבי נשים ממוצא אפריקני דרך הסיפור של אטה?"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שיימי סתירות בין תשובות התלמידים,</a:t>
            </a: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"הנה המתח שאני שומעת בהערות הראשונות. מצד אחד... מצד שני..."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שיימי או עוררי ויכוח,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"האם אטה בעד זכויות לנשים ממוצא אפריקני? למה או למה לא?"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3429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תלמידים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הרגלי ליבה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שימוש בשמות החברים לכיתה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מעקב בעין אחר הדובר (עיניים אליו) 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דיבור בקול רם וגאה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מינוף השימוש בהיגדים שפותחים משפטים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מתן עדויות לתמיכה בדעות</a:t>
            </a:r>
            <a:r>
              <a:rPr b="0" i="0" lang="iw-IL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30"/>
          <p:cNvSpPr txBox="1"/>
          <p:nvPr/>
        </p:nvSpPr>
        <p:spPr>
          <a:xfrm>
            <a:off x="1093716" y="5846431"/>
            <a:ext cx="1461053" cy="46166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Page #5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A291C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iw-IL" sz="4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Do It: Identify the Problem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Practice using “Identify the Problem” Technique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2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32"/>
          <p:cNvSpPr txBox="1"/>
          <p:nvPr/>
        </p:nvSpPr>
        <p:spPr>
          <a:xfrm>
            <a:off x="630267" y="178310"/>
            <a:ext cx="10537440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Directions</a:t>
            </a:r>
            <a:endParaRPr b="1" i="0" sz="3200" u="none" cap="none" strike="noStrike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214" name="Google Shape;214;p32"/>
          <p:cNvSpPr txBox="1"/>
          <p:nvPr/>
        </p:nvSpPr>
        <p:spPr>
          <a:xfrm>
            <a:off x="499879" y="579358"/>
            <a:ext cx="10869411" cy="62786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1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תרגול זיהוי הבעיה</a:t>
            </a:r>
            <a:endParaRPr b="1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מורה:</a:t>
            </a: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שאלי שאלת מסגור: "האם עלינו להפסיק לדרוש מתלמידים לענוד מסכות בבית הספר?"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תלמיד מס' 1</a:t>
            </a: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אמור מה דעתך והצג עדויות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תלמיד מס' 2:</a:t>
            </a: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הבע דעה מנוגדת והצג עדויות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מורה:</a:t>
            </a: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זהי את הבעיה. בחרי אחת מהאפשרויות: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1" marL="7429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שיימי את הסתירות בין תשובות התלמידים או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1" marL="7429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שאלי שאלת המשך שמעוררת ויכוח או 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1" marL="7429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גלמי את פרקליט השטן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1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משוב / רפלקציה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1" marL="7429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תלמיד מס' 1 ומספר 2, תנו משוב המתמקד בשאלה הבאה: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2" marL="12001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מה היא עשתה כדי לזהות בצורה אפקטיבית את הבעיה ולהעמיק את הדיון?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2" marL="12001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אפילו טוב יותר אם תנסו בפעם הבאה…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החלפה, עד שכל העמיתים ישלימו את התהליך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 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32"/>
          <p:cNvSpPr txBox="1"/>
          <p:nvPr/>
        </p:nvSpPr>
        <p:spPr>
          <a:xfrm>
            <a:off x="822710" y="5754098"/>
            <a:ext cx="1461053" cy="46166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Page #5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A291C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iw-IL" sz="4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See It / Name It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1" lang="iw-IL" sz="36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Sophisticate (Add Sophistication)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34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34"/>
          <p:cNvSpPr txBox="1"/>
          <p:nvPr/>
        </p:nvSpPr>
        <p:spPr>
          <a:xfrm>
            <a:off x="1036320" y="765125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iw-IL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Context</a:t>
            </a:r>
            <a:endParaRPr b="1" i="0" sz="4800" u="none" cap="none" strike="noStrike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descr="Related image" id="228" name="Google Shape;228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34"/>
          <p:cNvSpPr txBox="1"/>
          <p:nvPr/>
        </p:nvSpPr>
        <p:spPr>
          <a:xfrm>
            <a:off x="1133061" y="2126974"/>
            <a:ext cx="9833063" cy="22159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Grade 7 English Class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Experienced teacher: Hadley Westman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Reading, “In the Time of the Butterflies”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Framing Question, “How does the author’s word choice help to create her imagery?”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35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35"/>
          <p:cNvSpPr txBox="1"/>
          <p:nvPr/>
        </p:nvSpPr>
        <p:spPr>
          <a:xfrm>
            <a:off x="831850" y="765125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iw-IL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Framing Questions</a:t>
            </a:r>
            <a:endParaRPr b="1" i="0" sz="4800" u="none" cap="none" strike="noStrike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descr="Related image" id="237" name="Google Shape;237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35"/>
          <p:cNvSpPr txBox="1"/>
          <p:nvPr/>
        </p:nvSpPr>
        <p:spPr>
          <a:xfrm>
            <a:off x="7216220" y="5839767"/>
            <a:ext cx="1461053" cy="46166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Page #6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35"/>
          <p:cNvSpPr txBox="1"/>
          <p:nvPr/>
        </p:nvSpPr>
        <p:spPr>
          <a:xfrm>
            <a:off x="276680" y="1873121"/>
            <a:ext cx="11092610" cy="38164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iw-IL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באילו "מהלכים" ספציפיים נעזרת המורה כדי להוביל את הדיון 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iw-IL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אילו "מהלכים" ספציפיים מבוצעים על ידי התלמידים כדי לקדם את הדיון ולהעלות את רף החשיבה?</a:t>
            </a:r>
            <a:endParaRPr b="0" i="0" sz="2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79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36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36"/>
          <p:cNvSpPr txBox="1"/>
          <p:nvPr/>
        </p:nvSpPr>
        <p:spPr>
          <a:xfrm>
            <a:off x="1036320" y="765125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iw-IL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Context</a:t>
            </a:r>
            <a:endParaRPr b="1" i="0" sz="4800" u="none" cap="none" strike="noStrike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descr="Related image" id="247" name="Google Shape;247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36"/>
          <p:cNvSpPr txBox="1"/>
          <p:nvPr/>
        </p:nvSpPr>
        <p:spPr>
          <a:xfrm>
            <a:off x="1133061" y="2126974"/>
            <a:ext cx="9833063" cy="22159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Grade 9 English Class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Experienced teacher: Sarah Schrag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Reading, “The Great Gatsby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Framing Question, “Is there anything that you see somewhere between 45-48 that complicates our impression about Gatsby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37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37"/>
          <p:cNvSpPr txBox="1"/>
          <p:nvPr/>
        </p:nvSpPr>
        <p:spPr>
          <a:xfrm>
            <a:off x="831850" y="765125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iw-IL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Framing Questions</a:t>
            </a:r>
            <a:endParaRPr b="1" i="0" sz="4800" u="none" cap="none" strike="noStrike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descr="Related image" id="256" name="Google Shape;256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37"/>
          <p:cNvSpPr txBox="1"/>
          <p:nvPr/>
        </p:nvSpPr>
        <p:spPr>
          <a:xfrm>
            <a:off x="7216220" y="5839767"/>
            <a:ext cx="1461053" cy="46166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Page #6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37"/>
          <p:cNvSpPr txBox="1"/>
          <p:nvPr/>
        </p:nvSpPr>
        <p:spPr>
          <a:xfrm>
            <a:off x="276680" y="1873121"/>
            <a:ext cx="11092610" cy="38164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iw-IL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באילו "מהלכים" ספציפיים נעזרת המורה כדי להוביל את הדיון 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iw-IL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אילו "מהלכים" ספציפיים מבוצעים על ידי התלמידים כדי לקדם את הדיון ולהעלות את רף החשיבה?</a:t>
            </a:r>
            <a:endParaRPr b="0" i="0" sz="2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79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8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38"/>
          <p:cNvSpPr txBox="1"/>
          <p:nvPr/>
        </p:nvSpPr>
        <p:spPr>
          <a:xfrm>
            <a:off x="831850" y="260287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iw-IL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Name It: Identify the Problem</a:t>
            </a:r>
            <a:endParaRPr b="1" i="0" sz="4800" u="none" cap="none" strike="noStrike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265" name="Google Shape;265;p38"/>
          <p:cNvSpPr txBox="1"/>
          <p:nvPr/>
        </p:nvSpPr>
        <p:spPr>
          <a:xfrm>
            <a:off x="450299" y="1089898"/>
            <a:ext cx="10918991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מורה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שאלי שאלת מסגור ברורה להעלאת רף החשיבה,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"מה טוענת ניילור (הסופרת) לגבי נשים ממוצא אפריקני דרך הסיפור של אטה?"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שיימי סתירות בין תשובות התלמידים,</a:t>
            </a: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"הנה המתח שאני שומעת בהערות הראשונות. מצד אחד... מצד שני..."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שיימי או עוררי ויכוח,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"האם אטה בעד זכויות לנשים ממוצא אפריקני? למה או למה לא?"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3429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תלמידים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הרגלי ליבה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שימוש בשמות החברים לכיתה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מעקב בעין אחר הדובר (עיניים אליו) 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דיבור בקול רם וגאה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מינוף השימוש בהיגדים שפותחים משפטים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מתן עדויות לתמיכה בדעות</a:t>
            </a:r>
            <a:r>
              <a:rPr b="0" i="0" lang="iw-IL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38"/>
          <p:cNvSpPr txBox="1"/>
          <p:nvPr/>
        </p:nvSpPr>
        <p:spPr>
          <a:xfrm>
            <a:off x="831850" y="5754098"/>
            <a:ext cx="1461053" cy="46166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Page #7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A291C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iw-IL" sz="4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Do It: Identify the Problem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Practice using “Identify the Problem” Technique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0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40"/>
          <p:cNvSpPr txBox="1"/>
          <p:nvPr/>
        </p:nvSpPr>
        <p:spPr>
          <a:xfrm>
            <a:off x="630267" y="178310"/>
            <a:ext cx="10537440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Directions</a:t>
            </a:r>
            <a:endParaRPr b="1" i="0" sz="3200" u="none" cap="none" strike="noStrike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278" name="Google Shape;278;p40"/>
          <p:cNvSpPr txBox="1"/>
          <p:nvPr/>
        </p:nvSpPr>
        <p:spPr>
          <a:xfrm>
            <a:off x="499879" y="579358"/>
            <a:ext cx="10869411" cy="62786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1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תרגול זיהוי הבעיה</a:t>
            </a:r>
            <a:endParaRPr b="1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מורה:</a:t>
            </a: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שאלי שאלת מסגור: "האם עלינו להפסיק לדרוש מתלמידים לענוד מסכות בבית הספר?"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תלמיד מס' 1</a:t>
            </a: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אמור מה דעתך והצג עדויות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תלמיד מס' 2:</a:t>
            </a: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הבע דעה מנוגדת והצג עדויות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מורה:</a:t>
            </a: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זהי את הבעיה. בחרי אחת מהאפשרויות: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1" marL="7429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שיימי את הסתירות בין תשובות התלמידים או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1" marL="7429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שאלי שאלת המשך שמעוררת ויכוח או 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1" marL="7429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גלמי את פרקליט השטן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1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משוב / רפלקציה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1" marL="7429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תלמיד מס' 1 ומספר 2, תנו משוב המתמקד בשאלה הבאה: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2" marL="12001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מה היא עשתה כדי לזהות בצורה אפקטיבית את הבעיה ולהעמיק את הדיון?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2" marL="12001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אפילו טוב יותר אם תנסו בפעם הבאה…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החלפה, עד שכל העמיתים ישלימו את התהליך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 </a:t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40"/>
          <p:cNvSpPr txBox="1"/>
          <p:nvPr/>
        </p:nvSpPr>
        <p:spPr>
          <a:xfrm>
            <a:off x="630267" y="5754098"/>
            <a:ext cx="1461053" cy="46166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Page #8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1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41"/>
          <p:cNvSpPr txBox="1"/>
          <p:nvPr/>
        </p:nvSpPr>
        <p:spPr>
          <a:xfrm>
            <a:off x="10437180" y="6254871"/>
            <a:ext cx="1461053" cy="46166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Page #9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41"/>
          <p:cNvSpPr txBox="1"/>
          <p:nvPr/>
        </p:nvSpPr>
        <p:spPr>
          <a:xfrm>
            <a:off x="1172817" y="1113183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87" name="Google Shape;287;p41"/>
          <p:cNvGraphicFramePr/>
          <p:nvPr/>
        </p:nvGraphicFramePr>
        <p:xfrm>
          <a:off x="0" y="79513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{0DF4E47E-AAE6-489B-A312-6F53082AA59F}</a:tableStyleId>
              </a:tblPr>
              <a:tblGrid>
                <a:gridCol w="2057450"/>
                <a:gridCol w="10426075"/>
              </a:tblGrid>
              <a:tr h="271150">
                <a:tc gridSpan="2"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iw-IL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הרגלי דיון: העמקת דרך החשיבה</a:t>
                      </a:r>
                      <a:endParaRPr b="1" sz="18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46625" marL="46625"/>
                </a:tc>
                <a:tc hMerge="1"/>
              </a:tr>
              <a:tr h="27115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iw-IL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הרגלי ליבה</a:t>
                      </a:r>
                      <a:endParaRPr b="1" sz="18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46625" marL="46625"/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iw-IL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מהלכי דיון מרכזיים</a:t>
                      </a:r>
                      <a:endParaRPr b="1" sz="18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46625" marL="46625"/>
                </a:tc>
              </a:tr>
              <a:tr h="10845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iw-IL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הדהוד</a:t>
                      </a:r>
                      <a:endParaRPr b="1" sz="18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46625" marL="46625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1" lang="iw-IL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מורה</a:t>
                      </a:r>
                      <a:endParaRPr b="0" i="1" sz="18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  <a:p>
                      <a:pPr indent="-342900" lvl="0" marL="3429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●"/>
                      </a:pPr>
                      <a:r>
                        <a:rPr lang="iw-IL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הגדירי מה הציפייה מתלמידים שאומרים מה הבינו מדברי התלמיד הקודם ומגיבים לדבריו</a:t>
                      </a:r>
                      <a:endParaRPr sz="18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תלמידים</a:t>
                      </a:r>
                      <a:endParaRPr sz="18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  <a:p>
                      <a:pPr indent="-342900" lvl="0" marL="3429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●"/>
                      </a:pPr>
                      <a:r>
                        <a:rPr lang="iw-IL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חזור במילים שלך על דעתו של התלמיד שדיבר לפניך לפני שתגיד אם אתה מסכים או לא מסכים ומדוע</a:t>
                      </a:r>
                      <a:endParaRPr sz="18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46625" marL="46625"/>
                </a:tc>
              </a:tr>
              <a:tr h="135570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iw-IL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זיהוי הבעיה</a:t>
                      </a:r>
                      <a:endParaRPr b="1" sz="18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46625" marL="46625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מורה</a:t>
                      </a:r>
                      <a:endParaRPr sz="18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  <a:p>
                      <a:pPr indent="-342900" lvl="0" marL="3429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●"/>
                      </a:pPr>
                      <a:r>
                        <a:rPr lang="iw-IL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שיימי את הסתירות בין תשובות התלמידים, "ג'וש וסמירה מבינים את "x" בדרכים הפוכות. </a:t>
                      </a:r>
                      <a:endParaRPr sz="18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  <a:p>
                      <a:pPr indent="-342900" lvl="0" marL="3429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●"/>
                      </a:pPr>
                      <a:r>
                        <a:rPr lang="iw-IL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שיימי או עוררי ויכוח, "זה נשמע כאילו אנחנו מחולקים בין "x" ו-"y"</a:t>
                      </a:r>
                      <a:endParaRPr sz="18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מורה / תלמיד</a:t>
                      </a:r>
                      <a:endParaRPr sz="18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  <a:p>
                      <a:pPr indent="-342900" lvl="0" marL="3429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●"/>
                      </a:pPr>
                      <a:r>
                        <a:rPr lang="iw-IL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גלמי את פרקליט השטן</a:t>
                      </a:r>
                      <a:endParaRPr sz="18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46625" marL="46625"/>
                </a:tc>
              </a:tr>
              <a:tr h="216912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iw-IL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הוספת תחכום</a:t>
                      </a:r>
                      <a:endParaRPr b="1" sz="18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46625" marL="46625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מורה</a:t>
                      </a:r>
                      <a:endParaRPr sz="18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  <a:p>
                      <a:pPr indent="-342900" lvl="0" marL="3429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●"/>
                      </a:pPr>
                      <a:r>
                        <a:rPr lang="iw-IL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העמיקי יותר לתוך הטקסט, "עיינו בעמודים 45 עד 48 כדי לראות אם משהו שם מראה צד אחר של גטסבי"</a:t>
                      </a:r>
                      <a:endParaRPr sz="18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 </a:t>
                      </a:r>
                      <a:endParaRPr sz="1400" u="none" cap="none" strike="noStrike"/>
                    </a:p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מורה / תלמיד</a:t>
                      </a:r>
                      <a:endParaRPr sz="18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  <a:p>
                      <a:pPr indent="-342900" lvl="0" marL="3429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●"/>
                      </a:pPr>
                      <a:r>
                        <a:rPr lang="iw-IL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התמקדי ברעיון ספציפי/שורה ספציפית מהטקסט, </a:t>
                      </a:r>
                      <a:br>
                        <a:rPr lang="iw-IL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</a:br>
                      <a:r>
                        <a:rPr lang="iw-IL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"למה שהיא תשתמש במילה הזאת "סטירה"? מה שמעניין הוא שהיא לא משתמשת במילה הזו כדי לתאר סטירה בפועל, אלא רק את הגשם... למה?</a:t>
                      </a:r>
                      <a:endParaRPr sz="18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  <a:p>
                      <a:pPr indent="-342900" lvl="0" marL="3429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●"/>
                      </a:pPr>
                      <a:r>
                        <a:rPr lang="iw-IL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העלי שאלה היפותטית, "מה אם מישהו פשוט היה ניגש לברק אובמה וסוטר לו?"</a:t>
                      </a:r>
                      <a:endParaRPr sz="18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46625" marL="46625"/>
                </a:tc>
              </a:tr>
              <a:tr h="162682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iw-IL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עידוד למצוא נימוקים</a:t>
                      </a:r>
                      <a:endParaRPr b="1" sz="18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46625" marL="46625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מורה ותלמיד</a:t>
                      </a:r>
                      <a:endParaRPr sz="18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  <a:p>
                      <a:pPr indent="-342900" lvl="0" marL="34290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●"/>
                      </a:pPr>
                      <a:r>
                        <a:rPr lang="iw-IL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מנפי את השימוש בהיגדים מנחים כלליים לאורך כל הדיון</a:t>
                      </a:r>
                      <a:endParaRPr sz="18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  <a:p>
                      <a:pPr indent="-285750" lvl="1" marL="74295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ourier New"/>
                        <a:buChar char="o"/>
                      </a:pPr>
                      <a:r>
                        <a:rPr lang="iw-IL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"למה אתה חושב ככה?"</a:t>
                      </a:r>
                      <a:endParaRPr sz="18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  <a:p>
                      <a:pPr indent="-285750" lvl="1" marL="74295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ourier New"/>
                        <a:buChar char="o"/>
                      </a:pPr>
                      <a:r>
                        <a:rPr lang="iw-IL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"אילו עדויות יש לך כדי לתמוך בדעה שלך?"</a:t>
                      </a:r>
                      <a:endParaRPr sz="18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  <a:p>
                      <a:pPr indent="-285750" lvl="1" marL="74295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ourier New"/>
                        <a:buChar char="o"/>
                      </a:pPr>
                      <a:r>
                        <a:rPr lang="iw-IL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"איך אתה יודע את זה?"</a:t>
                      </a:r>
                      <a:endParaRPr sz="18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  <a:p>
                      <a:pPr indent="-285750" lvl="1" marL="74295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ourier New"/>
                        <a:buChar char="o"/>
                      </a:pPr>
                      <a:r>
                        <a:rPr lang="iw-IL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"מדוע זה חשוב?"</a:t>
                      </a:r>
                      <a:endParaRPr sz="18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46625" marL="46625"/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2"/>
          <p:cNvSpPr txBox="1"/>
          <p:nvPr>
            <p:ph idx="1" type="body"/>
          </p:nvPr>
        </p:nvSpPr>
        <p:spPr>
          <a:xfrm>
            <a:off x="406400" y="1539874"/>
            <a:ext cx="9890924" cy="50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iw-IL" sz="2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 are your key takeaways for leveraging the Habits of Discussion technique when engaging in conversations with students?</a:t>
            </a:r>
            <a:endParaRPr/>
          </a:p>
        </p:txBody>
      </p:sp>
      <p:sp>
        <p:nvSpPr>
          <p:cNvPr id="293" name="Google Shape;293;p42"/>
          <p:cNvSpPr txBox="1"/>
          <p:nvPr>
            <p:ph type="title"/>
          </p:nvPr>
        </p:nvSpPr>
        <p:spPr>
          <a:xfrm>
            <a:off x="406400" y="274638"/>
            <a:ext cx="11338560" cy="487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Libre Franklin Medium"/>
              <a:buNone/>
            </a:pPr>
            <a:r>
              <a:rPr lang="iw-IL" sz="4000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Reflect:</a:t>
            </a:r>
            <a:endParaRPr/>
          </a:p>
        </p:txBody>
      </p:sp>
      <p:sp>
        <p:nvSpPr>
          <p:cNvPr id="294" name="Google Shape;294;p42"/>
          <p:cNvSpPr txBox="1"/>
          <p:nvPr/>
        </p:nvSpPr>
        <p:spPr>
          <a:xfrm>
            <a:off x="10007764" y="6386513"/>
            <a:ext cx="5791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iw-IL" sz="18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‹#›</a:t>
            </a:fld>
            <a:endParaRPr b="0" i="0" sz="1800" u="none" cap="none" strike="noStrike">
              <a:solidFill>
                <a:srgbClr val="FFFFF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descr="Image result for reflect" id="295" name="Google Shape;295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2819400"/>
            <a:ext cx="9144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