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6858000" cx="12192000"/>
  <p:notesSz cx="6858000" cy="9144000"/>
  <p:embeddedFontLst>
    <p:embeddedFont>
      <p:font typeface="Libre Franklin"/>
      <p:regular r:id="rId12"/>
      <p:bold r:id="rId13"/>
      <p:italic r:id="rId14"/>
      <p:boldItalic r:id="rId15"/>
    </p:embeddedFont>
    <p:embeddedFont>
      <p:font typeface="Oswald Light"/>
      <p:regular r:id="rId16"/>
      <p:bold r:id="rId17"/>
    </p:embeddedFont>
    <p:embeddedFont>
      <p:font typeface="Libre Franklin Medium"/>
      <p:regular r:id="rId18"/>
      <p:bold r:id="rId19"/>
      <p:italic r:id="rId20"/>
      <p:boldItalic r:id="rId21"/>
    </p:embeddedFont>
    <p:embeddedFont>
      <p:font typeface="Helvetica Neue"/>
      <p:regular r:id="rId22"/>
      <p:bold r:id="rId23"/>
      <p:italic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  <p:ext uri="{2D200454-40CA-4A62-9FC3-DE9A4176ACB9}">
      <p15:notesGuideLst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GoogleSlidesCustomDataVersion2">
      <go:slidesCustomData xmlns:go="http://customooxmlschemas.google.com/" r:id="rId26" roundtripDataSignature="AMtx7mgL2hNquo+hvQUaaDHk9nj7zzhgI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840"/>
        <p:guide pos="2160" orient="horz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ibreFranklinMedium-italic.fntdata"/><Relationship Id="rId22" Type="http://schemas.openxmlformats.org/officeDocument/2006/relationships/font" Target="fonts/HelveticaNeue-regular.fntdata"/><Relationship Id="rId21" Type="http://schemas.openxmlformats.org/officeDocument/2006/relationships/font" Target="fonts/LibreFranklinMedium-boldItalic.fntdata"/><Relationship Id="rId24" Type="http://schemas.openxmlformats.org/officeDocument/2006/relationships/font" Target="fonts/HelveticaNeue-italic.fntdata"/><Relationship Id="rId23" Type="http://schemas.openxmlformats.org/officeDocument/2006/relationships/font" Target="fonts/HelveticaNeue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customschemas.google.com/relationships/presentationmetadata" Target="metadata"/><Relationship Id="rId25" Type="http://schemas.openxmlformats.org/officeDocument/2006/relationships/font" Target="fonts/HelveticaNeue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LibreFranklin-bold.fntdata"/><Relationship Id="rId12" Type="http://schemas.openxmlformats.org/officeDocument/2006/relationships/font" Target="fonts/LibreFranklin-regular.fntdata"/><Relationship Id="rId15" Type="http://schemas.openxmlformats.org/officeDocument/2006/relationships/font" Target="fonts/LibreFranklin-boldItalic.fntdata"/><Relationship Id="rId14" Type="http://schemas.openxmlformats.org/officeDocument/2006/relationships/font" Target="fonts/LibreFranklin-italic.fntdata"/><Relationship Id="rId17" Type="http://schemas.openxmlformats.org/officeDocument/2006/relationships/font" Target="fonts/OswaldLight-bold.fntdata"/><Relationship Id="rId16" Type="http://schemas.openxmlformats.org/officeDocument/2006/relationships/font" Target="fonts/OswaldLight-regular.fntdata"/><Relationship Id="rId19" Type="http://schemas.openxmlformats.org/officeDocument/2006/relationships/font" Target="fonts/LibreFranklinMedium-bold.fntdata"/><Relationship Id="rId18" Type="http://schemas.openxmlformats.org/officeDocument/2006/relationships/font" Target="fonts/LibreFranklinMedium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</a:defRPr>
            </a:lvl1pPr>
            <a:lvl2pPr indent="-228600" lvl="1" marL="9144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</a:defRPr>
            </a:lvl2pPr>
            <a:lvl3pPr indent="-228600" lvl="2" marL="13716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</a:defRPr>
            </a:lvl3pPr>
            <a:lvl4pPr indent="-228600" lvl="3" marL="18288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</a:defRPr>
            </a:lvl4pPr>
            <a:lvl5pPr indent="-228600" lvl="4" marL="22860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</a:defRPr>
            </a:lvl5pPr>
            <a:lvl6pPr indent="-228600" lvl="5" marL="27432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</a:defRPr>
            </a:lvl6pPr>
            <a:lvl7pPr indent="-228600" lvl="6" marL="32004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</a:defRPr>
            </a:lvl7pPr>
            <a:lvl8pPr indent="-228600" lvl="7" marL="36576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</a:defRPr>
            </a:lvl8pPr>
            <a:lvl9pPr indent="-228600" lvl="8" marL="41148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" name="Google Shape;21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" name="Google Shape;26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6" name="Google Shape;36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4" name="Google Shape;44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3" name="Google Shape;5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8" name="Google Shape;58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>
        <p15:guide id="1" pos="528">
          <p15:clr>
            <a:srgbClr val="CCCCCC"/>
          </p15:clr>
        </p15:guide>
        <p15:guide id="2" pos="1580">
          <p15:clr>
            <a:srgbClr val="CCCCCC"/>
          </p15:clr>
        </p15:guide>
        <p15:guide id="3" pos="1920">
          <p15:clr>
            <a:srgbClr val="CCCCCC"/>
          </p15:clr>
        </p15:guide>
        <p15:guide id="4" pos="2973">
          <p15:clr>
            <a:srgbClr val="CCCCCC"/>
          </p15:clr>
        </p15:guide>
        <p15:guide id="5" pos="3313">
          <p15:clr>
            <a:srgbClr val="CCCCCC"/>
          </p15:clr>
        </p15:guide>
        <p15:guide id="6" pos="4366">
          <p15:clr>
            <a:srgbClr val="CCCCCC"/>
          </p15:clr>
        </p15:guide>
        <p15:guide id="7" pos="4706">
          <p15:clr>
            <a:srgbClr val="CCCCCC"/>
          </p15:clr>
        </p15:guide>
        <p15:guide id="8" pos="5759">
          <p15:clr>
            <a:srgbClr val="CCCCCC"/>
          </p15:clr>
        </p15:guide>
        <p15:guide id="9" pos="6099">
          <p15:clr>
            <a:srgbClr val="CCCCCC"/>
          </p15:clr>
        </p15:guide>
        <p15:guide id="10" pos="7152">
          <p15:clr>
            <a:srgbClr val="CCCCCC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ingle lead template">
  <p:cSld name="Single lead templat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9"/>
          <p:cNvSpPr txBox="1"/>
          <p:nvPr>
            <p:ph idx="1" type="body"/>
          </p:nvPr>
        </p:nvSpPr>
        <p:spPr>
          <a:xfrm>
            <a:off x="406400" y="990600"/>
            <a:ext cx="11338560" cy="502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0200" lvl="0" marL="4572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</a:defRPr>
            </a:lvl1pPr>
            <a:lvl2pPr indent="-330200" lvl="1" marL="914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</a:defRPr>
            </a:lvl2pPr>
            <a:lvl3pPr indent="-330200" lvl="2" marL="1371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</a:defRPr>
            </a:lvl3pPr>
            <a:lvl4pPr indent="-330200" lvl="3" marL="1828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</a:defRPr>
            </a:lvl4pPr>
            <a:lvl5pPr indent="-330200" lvl="4" marL="22860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</a:defRPr>
            </a:lvl5pPr>
            <a:lvl6pPr indent="-342900" lvl="5" marL="27432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</a:defRPr>
            </a:lvl6pPr>
            <a:lvl7pPr indent="-342900" lvl="6" marL="3200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</a:defRPr>
            </a:lvl7pPr>
            <a:lvl8pPr indent="-342900" lvl="7" marL="3657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</a:defRPr>
            </a:lvl8pPr>
            <a:lvl9pPr indent="-342900" lvl="8" marL="4114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type="title"/>
          </p:nvPr>
        </p:nvSpPr>
        <p:spPr>
          <a:xfrm>
            <a:off x="406400" y="274638"/>
            <a:ext cx="11338560" cy="487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11074400" y="6416676"/>
            <a:ext cx="7721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>
        <p15:guide id="1" pos="528">
          <p15:clr>
            <a:srgbClr val="CCCCCC"/>
          </p15:clr>
        </p15:guide>
        <p15:guide id="2" pos="7152">
          <p15:clr>
            <a:srgbClr val="CCCCCC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Blank">
  <p:cSld name="1_Blank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>
        <p15:guide id="1" pos="528">
          <p15:clr>
            <a:srgbClr val="CCCCCC"/>
          </p15:clr>
        </p15:guide>
        <p15:guide id="2" pos="7152">
          <p15:clr>
            <a:srgbClr val="CCCCCC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1335">
          <p15:clr>
            <a:srgbClr val="F26B43"/>
          </p15:clr>
        </p15:guide>
        <p15:guide id="2" orient="horz" pos="1087">
          <p15:clr>
            <a:srgbClr val="F26B43"/>
          </p15:clr>
        </p15:guide>
        <p15:guide id="3" orient="horz" pos="3981">
          <p15:clr>
            <a:srgbClr val="F26B43"/>
          </p15:clr>
        </p15:guide>
        <p15:guide id="4" pos="528">
          <p15:clr>
            <a:srgbClr val="F26B43"/>
          </p15:clr>
        </p15:guide>
        <p15:guide id="5" pos="715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3.png"/><Relationship Id="rId6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A291C"/>
          </a:solidFill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iw-IL" sz="48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הרגלי ניהול שיח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1" lang="iw-IL" sz="32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שגרות ותרבות כיתה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850" y="5966108"/>
            <a:ext cx="1242095" cy="388155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2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rgbClr val="C0C0C0"/>
                </a:solidFill>
                <a:latin typeface="Oswald Light"/>
                <a:ea typeface="Oswald Light"/>
                <a:cs typeface="Oswald Light"/>
                <a:sym typeface="Oswald Light"/>
              </a:rPr>
              <a:t>2</a:t>
            </a:r>
            <a:endParaRPr/>
          </a:p>
        </p:txBody>
      </p:sp>
      <p:sp>
        <p:nvSpPr>
          <p:cNvPr id="30" name="Google Shape;30;p2"/>
          <p:cNvSpPr txBox="1"/>
          <p:nvPr/>
        </p:nvSpPr>
        <p:spPr>
          <a:xfrm>
            <a:off x="1036320" y="236850"/>
            <a:ext cx="1053744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iw-IL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טניס שולחן (פינג פונג) לעומת כדור עף</a:t>
            </a:r>
            <a:endParaRPr/>
          </a:p>
        </p:txBody>
      </p:sp>
      <p:pic>
        <p:nvPicPr>
          <p:cNvPr descr="Related image" id="31" name="Google Shape;31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2037" y="5518683"/>
            <a:ext cx="1824087" cy="1103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99654" y="1787236"/>
            <a:ext cx="4121727" cy="412172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33;p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418280" y="1889991"/>
            <a:ext cx="5080169" cy="36286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rgbClr val="C0C0C0"/>
                </a:solidFill>
                <a:latin typeface="Oswald Light"/>
                <a:ea typeface="Oswald Light"/>
                <a:cs typeface="Oswald Light"/>
                <a:sym typeface="Oswald Light"/>
              </a:rPr>
              <a:t>2</a:t>
            </a:r>
            <a:endParaRPr/>
          </a:p>
        </p:txBody>
      </p:sp>
      <p:sp>
        <p:nvSpPr>
          <p:cNvPr id="39" name="Google Shape;39;p3"/>
          <p:cNvSpPr txBox="1"/>
          <p:nvPr/>
        </p:nvSpPr>
        <p:spPr>
          <a:xfrm>
            <a:off x="827280" y="235483"/>
            <a:ext cx="10537440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iw-IL" sz="36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היסודות של הרגלי ניהול שיח</a:t>
            </a:r>
            <a:endParaRPr/>
          </a:p>
        </p:txBody>
      </p:sp>
      <p:pic>
        <p:nvPicPr>
          <p:cNvPr descr="Related image" id="40" name="Google Shape;4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2037" y="5518683"/>
            <a:ext cx="1824087" cy="1103834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3"/>
          <p:cNvSpPr txBox="1"/>
          <p:nvPr/>
        </p:nvSpPr>
        <p:spPr>
          <a:xfrm>
            <a:off x="320040" y="998951"/>
            <a:ext cx="9317736" cy="53244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iw-IL" sz="2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להבהיר את "מה" ו"מדוע"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iw-IL" sz="2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מהו "שיח" ובמה הוא שונה משיחה טיפוסית בכיתה?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iw-IL" sz="2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מדוע אנחנו מעוניינים לקיים שיח (כדור עף) לעומת פינג פונג?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iw-IL" sz="2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פיתוח צורת החשיבה המתאימה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iw-IL" sz="2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תמיד מוכנים, תמיד מקשיבים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iw-IL" sz="2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ביסוס התרבות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iw-IL" sz="2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דיבור בקול רם ובגאווה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iw-IL" sz="2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המבט אל הדובר (להסתכל אחד על השני)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iw-IL" sz="2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שימוש בשמות החברים לכיתה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iw-IL" sz="2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טיפוח הרגלי התלמידים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iw-IL" sz="2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בדיקת סימון באגודל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iw-IL" sz="2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התחלות של משפטים</a:t>
            </a:r>
            <a:endParaRPr/>
          </a:p>
          <a:p>
            <a:pPr indent="-342900" lvl="0" marL="3429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iw-IL" sz="2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הצגת סימוכין לביסוס מחשבה או רעיון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oogle Shape;46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850" y="5966108"/>
            <a:ext cx="1242095" cy="388155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4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rgbClr val="C0C0C0"/>
                </a:solidFill>
                <a:latin typeface="Oswald Light"/>
                <a:ea typeface="Oswald Light"/>
                <a:cs typeface="Oswald Light"/>
                <a:sym typeface="Oswald Light"/>
              </a:rPr>
              <a:t>2</a:t>
            </a:r>
            <a:endParaRPr/>
          </a:p>
        </p:txBody>
      </p:sp>
      <p:sp>
        <p:nvSpPr>
          <p:cNvPr id="48" name="Google Shape;48;p4"/>
          <p:cNvSpPr txBox="1"/>
          <p:nvPr/>
        </p:nvSpPr>
        <p:spPr>
          <a:xfrm>
            <a:off x="630267" y="742190"/>
            <a:ext cx="1053744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iw-IL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הנחיות:</a:t>
            </a:r>
            <a:endParaRPr/>
          </a:p>
        </p:txBody>
      </p:sp>
      <p:pic>
        <p:nvPicPr>
          <p:cNvPr descr="Related image" id="49" name="Google Shape;49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2037" y="5518683"/>
            <a:ext cx="1824087" cy="1103834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4"/>
          <p:cNvSpPr txBox="1"/>
          <p:nvPr/>
        </p:nvSpPr>
        <p:spPr>
          <a:xfrm>
            <a:off x="358644" y="2197768"/>
            <a:ext cx="11010646" cy="19389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ביחד עם עמיתתך, צרי מערך שיעור שיכול לשמש את המורה כדי ללמד את צורת החשיבה, ההרגלים או התרבות הדרושים כדי להנחיל הרגלי ניהול שיח אפקטיביים.</a:t>
            </a:r>
            <a:endParaRPr/>
          </a:p>
          <a:p>
            <a:pPr indent="-285750" lvl="0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צרי מערך שיעור קצר לכל מיומנות/צורת חשיבה/היבט תרבותי נפרד.</a:t>
            </a:r>
            <a:endParaRPr/>
          </a:p>
          <a:p>
            <a:pPr indent="-285750" lvl="0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התחילי תמיד ב"מדוע" וצקי את השיעור לתבנית ראה, שיים, תרגל</a:t>
            </a:r>
            <a:endParaRPr/>
          </a:p>
          <a:p>
            <a:pPr indent="-285750" lvl="0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iw-IL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הקלידי את מערך השיעור ושלחי אל סמירה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A291C"/>
          </a:solidFill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iw-IL" sz="48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השלבים הבאים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0" i="0" sz="480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6"/>
          <p:cNvSpPr txBox="1"/>
          <p:nvPr>
            <p:ph idx="1" type="body"/>
          </p:nvPr>
        </p:nvSpPr>
        <p:spPr>
          <a:xfrm>
            <a:off x="1793404" y="1539874"/>
            <a:ext cx="8503920" cy="502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iw-IL" sz="2800">
                <a:solidFill>
                  <a:schemeClr val="dk1"/>
                </a:solidFill>
              </a:rPr>
              <a:t>מהן נקודות הרפלקציה העיקריות שלך ממה שעשינו היום?</a:t>
            </a:r>
            <a:endParaRPr/>
          </a:p>
        </p:txBody>
      </p:sp>
      <p:sp>
        <p:nvSpPr>
          <p:cNvPr id="61" name="Google Shape;61;p6"/>
          <p:cNvSpPr txBox="1"/>
          <p:nvPr>
            <p:ph type="title"/>
          </p:nvPr>
        </p:nvSpPr>
        <p:spPr>
          <a:xfrm>
            <a:off x="406400" y="274638"/>
            <a:ext cx="11338560" cy="487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Libre Franklin Medium"/>
              <a:buNone/>
            </a:pPr>
            <a:r>
              <a:rPr lang="iw-IL" sz="4000">
                <a:solidFill>
                  <a:schemeClr val="dk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רפלקציה:</a:t>
            </a:r>
            <a:endParaRPr/>
          </a:p>
        </p:txBody>
      </p:sp>
      <p:sp>
        <p:nvSpPr>
          <p:cNvPr id="62" name="Google Shape;62;p6"/>
          <p:cNvSpPr txBox="1"/>
          <p:nvPr/>
        </p:nvSpPr>
        <p:spPr>
          <a:xfrm>
            <a:off x="10007764" y="6386513"/>
            <a:ext cx="5791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iw-IL" sz="18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‹#›</a:t>
            </a:fld>
            <a:endParaRPr b="0" i="0" sz="1800" u="none" cap="none" strike="noStrike">
              <a:solidFill>
                <a:srgbClr val="FFFFFF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descr="Image result for reflect" id="63" name="Google Shape;63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2819400"/>
            <a:ext cx="9144000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Owner</dc:creator>
</cp:coreProperties>
</file>