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12192000"/>
  <p:notesSz cx="6858000" cy="9144000"/>
  <p:embeddedFontLst>
    <p:embeddedFont>
      <p:font typeface="Libre Franklin"/>
      <p:regular r:id="rId30"/>
      <p:bold r:id="rId31"/>
      <p:italic r:id="rId32"/>
      <p:boldItalic r:id="rId33"/>
    </p:embeddedFont>
    <p:embeddedFont>
      <p:font typeface="Oswald Light"/>
      <p:regular r:id="rId34"/>
      <p:bold r:id="rId35"/>
    </p:embeddedFont>
    <p:embeddedFont>
      <p:font typeface="Libre Franklin Medium"/>
      <p:regular r:id="rId36"/>
      <p:bold r:id="rId37"/>
      <p:italic r:id="rId38"/>
      <p:boldItalic r:id="rId39"/>
    </p:embeddedFont>
    <p:embeddedFont>
      <p:font typeface="Helvetica Neue"/>
      <p:regular r:id="rId40"/>
      <p:bold r:id="rId41"/>
      <p:italic r:id="rId42"/>
      <p:boldItalic r:id="rId43"/>
    </p:embeddedFont>
    <p:embeddedFont>
      <p:font typeface="Oswald"/>
      <p:bold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A4A3A4"/>
          </p15:clr>
        </p15:guide>
        <p15:guide id="2" orient="horz" pos="216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2160" orient="horz"/>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font" Target="fonts/HelveticaNeue-regular.fntdata"/><Relationship Id="rId20" Type="http://schemas.openxmlformats.org/officeDocument/2006/relationships/slide" Target="slides/slide15.xml"/><Relationship Id="rId42" Type="http://schemas.openxmlformats.org/officeDocument/2006/relationships/font" Target="fonts/HelveticaNeue-italic.fntdata"/><Relationship Id="rId41" Type="http://schemas.openxmlformats.org/officeDocument/2006/relationships/font" Target="fonts/HelveticaNeue-bold.fntdata"/><Relationship Id="rId22" Type="http://schemas.openxmlformats.org/officeDocument/2006/relationships/slide" Target="slides/slide17.xml"/><Relationship Id="rId44" Type="http://schemas.openxmlformats.org/officeDocument/2006/relationships/font" Target="fonts/Oswald-bold.fntdata"/><Relationship Id="rId21" Type="http://schemas.openxmlformats.org/officeDocument/2006/relationships/slide" Target="slides/slide16.xml"/><Relationship Id="rId43" Type="http://schemas.openxmlformats.org/officeDocument/2006/relationships/font" Target="fonts/HelveticaNeue-bold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ibreFranklin-bold.fntdata"/><Relationship Id="rId30" Type="http://schemas.openxmlformats.org/officeDocument/2006/relationships/font" Target="fonts/LibreFranklin-regular.fntdata"/><Relationship Id="rId11" Type="http://schemas.openxmlformats.org/officeDocument/2006/relationships/slide" Target="slides/slide6.xml"/><Relationship Id="rId33" Type="http://schemas.openxmlformats.org/officeDocument/2006/relationships/font" Target="fonts/LibreFranklin-boldItalic.fntdata"/><Relationship Id="rId10" Type="http://schemas.openxmlformats.org/officeDocument/2006/relationships/slide" Target="slides/slide5.xml"/><Relationship Id="rId32" Type="http://schemas.openxmlformats.org/officeDocument/2006/relationships/font" Target="fonts/LibreFranklin-italic.fntdata"/><Relationship Id="rId13" Type="http://schemas.openxmlformats.org/officeDocument/2006/relationships/slide" Target="slides/slide8.xml"/><Relationship Id="rId35" Type="http://schemas.openxmlformats.org/officeDocument/2006/relationships/font" Target="fonts/OswaldLight-bold.fntdata"/><Relationship Id="rId12" Type="http://schemas.openxmlformats.org/officeDocument/2006/relationships/slide" Target="slides/slide7.xml"/><Relationship Id="rId34" Type="http://schemas.openxmlformats.org/officeDocument/2006/relationships/font" Target="fonts/OswaldLight-regular.fntdata"/><Relationship Id="rId15" Type="http://schemas.openxmlformats.org/officeDocument/2006/relationships/slide" Target="slides/slide10.xml"/><Relationship Id="rId37" Type="http://schemas.openxmlformats.org/officeDocument/2006/relationships/font" Target="fonts/LibreFranklinMedium-bold.fntdata"/><Relationship Id="rId14" Type="http://schemas.openxmlformats.org/officeDocument/2006/relationships/slide" Target="slides/slide9.xml"/><Relationship Id="rId36" Type="http://schemas.openxmlformats.org/officeDocument/2006/relationships/font" Target="fonts/LibreFranklinMedium-regular.fntdata"/><Relationship Id="rId17" Type="http://schemas.openxmlformats.org/officeDocument/2006/relationships/slide" Target="slides/slide12.xml"/><Relationship Id="rId39" Type="http://schemas.openxmlformats.org/officeDocument/2006/relationships/font" Target="fonts/LibreFranklinMedium-boldItalic.fntdata"/><Relationship Id="rId16" Type="http://schemas.openxmlformats.org/officeDocument/2006/relationships/slide" Target="slides/slide11.xml"/><Relationship Id="rId38" Type="http://schemas.openxmlformats.org/officeDocument/2006/relationships/font" Target="fonts/LibreFranklinMedium-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 name="Shape 20"/>
        <p:cNvGrpSpPr/>
        <p:nvPr/>
      </p:nvGrpSpPr>
      <p:grpSpPr>
        <a:xfrm>
          <a:off x="0" y="0"/>
          <a:ext cx="0" cy="0"/>
          <a:chOff x="0" y="0"/>
          <a:chExt cx="0" cy="0"/>
        </a:xfrm>
      </p:grpSpPr>
      <p:sp>
        <p:nvSpPr>
          <p:cNvPr id="21" name="Google Shape;21;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 name="Google Shape;2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 name="Google Shape;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 name="Google Shape;3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 name="Google Shape;4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 name="Google Shape;5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 name="Google Shape;6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 name="Google Shape;7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 name="Google Shape;8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89" name="Google Shape;8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0" name="Google Shape;90;p9:notes"/>
          <p:cNvSpPr txBox="1"/>
          <p:nvPr>
            <p:ph idx="1" type="body"/>
          </p:nvPr>
        </p:nvSpPr>
        <p:spPr>
          <a:xfrm>
            <a:off x="685800" y="4400550"/>
            <a:ext cx="5486400" cy="3600450"/>
          </a:xfrm>
          <a:prstGeom prst="rect">
            <a:avLst/>
          </a:prstGeom>
          <a:noFill/>
          <a:ln>
            <a:noFill/>
          </a:ln>
        </p:spPr>
        <p:txBody>
          <a:bodyPr anchorCtr="0" anchor="t" bIns="47075" lIns="94150" spcFirstLastPara="1" rIns="94150" wrap="square" tIns="47075">
            <a:noAutofit/>
          </a:bodyPr>
          <a:lstStyle/>
          <a:p>
            <a:pPr indent="0" lvl="0" marL="0" rtl="0" algn="l">
              <a:spcBef>
                <a:spcPts val="0"/>
              </a:spcBef>
              <a:spcAft>
                <a:spcPts val="0"/>
              </a:spcAft>
              <a:buNone/>
            </a:pPr>
            <a:r>
              <a:t/>
            </a:r>
            <a:endParaRPr/>
          </a:p>
        </p:txBody>
      </p:sp>
      <p:sp>
        <p:nvSpPr>
          <p:cNvPr id="91" name="Google Shape;91;p9:notes"/>
          <p:cNvSpPr txBox="1"/>
          <p:nvPr/>
        </p:nvSpPr>
        <p:spPr>
          <a:xfrm>
            <a:off x="3976688" y="8839200"/>
            <a:ext cx="3041650" cy="465138"/>
          </a:xfrm>
          <a:prstGeom prst="rect">
            <a:avLst/>
          </a:prstGeom>
          <a:noFill/>
          <a:ln>
            <a:noFill/>
          </a:ln>
        </p:spPr>
        <p:txBody>
          <a:bodyPr anchorCtr="0" anchor="b" bIns="47075" lIns="94150" spcFirstLastPara="1" rIns="94150" wrap="square" tIns="47075">
            <a:noAutofit/>
          </a:bodyPr>
          <a:lstStyle/>
          <a:p>
            <a:pPr indent="0" lvl="0" marL="0" marR="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 name="Google Shape;16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0" name="Shape 10"/>
        <p:cNvGrpSpPr/>
        <p:nvPr/>
      </p:nvGrpSpPr>
      <p:grpSpPr>
        <a:xfrm>
          <a:off x="0" y="0"/>
          <a:ext cx="0" cy="0"/>
          <a:chOff x="0" y="0"/>
          <a:chExt cx="0" cy="0"/>
        </a:xfrm>
      </p:grpSpPr>
    </p:spTree>
  </p:cSld>
  <p:clrMapOvr>
    <a:masterClrMapping/>
  </p:clrMapOvr>
  <p:extLst>
    <p:ext uri="{DCECCB84-F9BA-43D5-87BE-67443E8EF086}">
      <p15:sldGuideLst>
        <p15:guide id="1" pos="528">
          <p15:clr>
            <a:srgbClr val="CCCCCC"/>
          </p15:clr>
        </p15:guide>
        <p15:guide id="2" pos="1580">
          <p15:clr>
            <a:srgbClr val="CCCCCC"/>
          </p15:clr>
        </p15:guide>
        <p15:guide id="3" pos="1920">
          <p15:clr>
            <a:srgbClr val="CCCCCC"/>
          </p15:clr>
        </p15:guide>
        <p15:guide id="4" pos="2973">
          <p15:clr>
            <a:srgbClr val="CCCCCC"/>
          </p15:clr>
        </p15:guide>
        <p15:guide id="5" pos="3313">
          <p15:clr>
            <a:srgbClr val="CCCCCC"/>
          </p15:clr>
        </p15:guide>
        <p15:guide id="6" pos="4366">
          <p15:clr>
            <a:srgbClr val="CCCCCC"/>
          </p15:clr>
        </p15:guide>
        <p15:guide id="7" pos="4706">
          <p15:clr>
            <a:srgbClr val="CCCCCC"/>
          </p15:clr>
        </p15:guide>
        <p15:guide id="8" pos="5759">
          <p15:clr>
            <a:srgbClr val="CCCCCC"/>
          </p15:clr>
        </p15:guide>
        <p15:guide id="9" pos="6099">
          <p15:clr>
            <a:srgbClr val="CCCCCC"/>
          </p15:clr>
        </p15:guide>
        <p15:guide id="10" pos="7152">
          <p15:clr>
            <a:srgbClr val="CCCCCC"/>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e Idea">
  <p:cSld name="Core Idea">
    <p:spTree>
      <p:nvGrpSpPr>
        <p:cNvPr id="11" name="Shape 11"/>
        <p:cNvGrpSpPr/>
        <p:nvPr/>
      </p:nvGrpSpPr>
      <p:grpSpPr>
        <a:xfrm>
          <a:off x="0" y="0"/>
          <a:ext cx="0" cy="0"/>
          <a:chOff x="0" y="0"/>
          <a:chExt cx="0" cy="0"/>
        </a:xfrm>
      </p:grpSpPr>
      <p:sp>
        <p:nvSpPr>
          <p:cNvPr id="12" name="Google Shape;12;p3"/>
          <p:cNvSpPr/>
          <p:nvPr/>
        </p:nvSpPr>
        <p:spPr>
          <a:xfrm>
            <a:off x="3" y="0"/>
            <a:ext cx="12191999" cy="6858000"/>
          </a:xfrm>
          <a:prstGeom prst="rect">
            <a:avLst/>
          </a:prstGeom>
          <a:solidFill>
            <a:srgbClr val="FFDD00"/>
          </a:solidFill>
          <a:ln>
            <a:noFill/>
          </a:ln>
          <a:effectLst>
            <a:outerShdw blurRad="127000" rotWithShape="0" algn="tr" dir="8100000" dist="88900">
              <a:srgbClr val="000000">
                <a:alpha val="20000"/>
              </a:srgbClr>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50">
              <a:solidFill>
                <a:srgbClr val="FFFFFF"/>
              </a:solidFill>
              <a:latin typeface="Calibri"/>
              <a:ea typeface="Calibri"/>
              <a:cs typeface="Calibri"/>
              <a:sym typeface="Calibri"/>
            </a:endParaRPr>
          </a:p>
        </p:txBody>
      </p:sp>
      <p:sp>
        <p:nvSpPr>
          <p:cNvPr id="13" name="Google Shape;13;p3"/>
          <p:cNvSpPr txBox="1"/>
          <p:nvPr>
            <p:ph idx="12" type="sldNum"/>
          </p:nvPr>
        </p:nvSpPr>
        <p:spPr>
          <a:xfrm>
            <a:off x="11074400" y="6416677"/>
            <a:ext cx="772160" cy="3651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sz="750">
                <a:solidFill>
                  <a:srgbClr val="FFFFFF"/>
                </a:solidFill>
                <a:latin typeface="Libre Franklin"/>
                <a:ea typeface="Libre Franklin"/>
                <a:cs typeface="Libre Franklin"/>
                <a:sym typeface="Libre Franklin"/>
              </a:defRPr>
            </a:lvl1pPr>
            <a:lvl2pPr indent="0" lvl="1" marL="0" marR="0" rtl="0" algn="r">
              <a:spcBef>
                <a:spcPts val="0"/>
              </a:spcBef>
              <a:buNone/>
              <a:defRPr sz="750">
                <a:solidFill>
                  <a:srgbClr val="FFFFFF"/>
                </a:solidFill>
                <a:latin typeface="Libre Franklin"/>
                <a:ea typeface="Libre Franklin"/>
                <a:cs typeface="Libre Franklin"/>
                <a:sym typeface="Libre Franklin"/>
              </a:defRPr>
            </a:lvl2pPr>
            <a:lvl3pPr indent="0" lvl="2" marL="0" marR="0" rtl="0" algn="r">
              <a:spcBef>
                <a:spcPts val="0"/>
              </a:spcBef>
              <a:buNone/>
              <a:defRPr sz="750">
                <a:solidFill>
                  <a:srgbClr val="FFFFFF"/>
                </a:solidFill>
                <a:latin typeface="Libre Franklin"/>
                <a:ea typeface="Libre Franklin"/>
                <a:cs typeface="Libre Franklin"/>
                <a:sym typeface="Libre Franklin"/>
              </a:defRPr>
            </a:lvl3pPr>
            <a:lvl4pPr indent="0" lvl="3" marL="0" marR="0" rtl="0" algn="r">
              <a:spcBef>
                <a:spcPts val="0"/>
              </a:spcBef>
              <a:buNone/>
              <a:defRPr sz="750">
                <a:solidFill>
                  <a:srgbClr val="FFFFFF"/>
                </a:solidFill>
                <a:latin typeface="Libre Franklin"/>
                <a:ea typeface="Libre Franklin"/>
                <a:cs typeface="Libre Franklin"/>
                <a:sym typeface="Libre Franklin"/>
              </a:defRPr>
            </a:lvl4pPr>
            <a:lvl5pPr indent="0" lvl="4" marL="0" marR="0" rtl="0" algn="r">
              <a:spcBef>
                <a:spcPts val="0"/>
              </a:spcBef>
              <a:buNone/>
              <a:defRPr sz="750">
                <a:solidFill>
                  <a:srgbClr val="FFFFFF"/>
                </a:solidFill>
                <a:latin typeface="Libre Franklin"/>
                <a:ea typeface="Libre Franklin"/>
                <a:cs typeface="Libre Franklin"/>
                <a:sym typeface="Libre Franklin"/>
              </a:defRPr>
            </a:lvl5pPr>
            <a:lvl6pPr indent="0" lvl="5" marL="0" marR="0" rtl="0" algn="r">
              <a:spcBef>
                <a:spcPts val="0"/>
              </a:spcBef>
              <a:buNone/>
              <a:defRPr sz="750">
                <a:solidFill>
                  <a:srgbClr val="FFFFFF"/>
                </a:solidFill>
                <a:latin typeface="Libre Franklin"/>
                <a:ea typeface="Libre Franklin"/>
                <a:cs typeface="Libre Franklin"/>
                <a:sym typeface="Libre Franklin"/>
              </a:defRPr>
            </a:lvl6pPr>
            <a:lvl7pPr indent="0" lvl="6" marL="0" marR="0" rtl="0" algn="r">
              <a:spcBef>
                <a:spcPts val="0"/>
              </a:spcBef>
              <a:buNone/>
              <a:defRPr sz="750">
                <a:solidFill>
                  <a:srgbClr val="FFFFFF"/>
                </a:solidFill>
                <a:latin typeface="Libre Franklin"/>
                <a:ea typeface="Libre Franklin"/>
                <a:cs typeface="Libre Franklin"/>
                <a:sym typeface="Libre Franklin"/>
              </a:defRPr>
            </a:lvl7pPr>
            <a:lvl8pPr indent="0" lvl="7" marL="0" marR="0" rtl="0" algn="r">
              <a:spcBef>
                <a:spcPts val="0"/>
              </a:spcBef>
              <a:buNone/>
              <a:defRPr sz="750">
                <a:solidFill>
                  <a:srgbClr val="FFFFFF"/>
                </a:solidFill>
                <a:latin typeface="Libre Franklin"/>
                <a:ea typeface="Libre Franklin"/>
                <a:cs typeface="Libre Franklin"/>
                <a:sym typeface="Libre Franklin"/>
              </a:defRPr>
            </a:lvl8pPr>
            <a:lvl9pPr indent="0" lvl="8" marL="0" marR="0" rtl="0" algn="r">
              <a:spcBef>
                <a:spcPts val="0"/>
              </a:spcBef>
              <a:buNone/>
              <a:defRPr sz="750">
                <a:solidFill>
                  <a:srgbClr val="FFFFFF"/>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en-US"/>
              <a:t>‹#›</a:t>
            </a:fld>
            <a:endParaRPr/>
          </a:p>
        </p:txBody>
      </p:sp>
      <p:sp>
        <p:nvSpPr>
          <p:cNvPr id="14" name="Google Shape;14;p3"/>
          <p:cNvSpPr txBox="1"/>
          <p:nvPr>
            <p:ph idx="1" type="body"/>
          </p:nvPr>
        </p:nvSpPr>
        <p:spPr>
          <a:xfrm>
            <a:off x="406400" y="990600"/>
            <a:ext cx="11338560" cy="5029200"/>
          </a:xfrm>
          <a:prstGeom prst="rect">
            <a:avLst/>
          </a:prstGeom>
          <a:noFill/>
          <a:ln>
            <a:noFill/>
          </a:ln>
        </p:spPr>
        <p:txBody>
          <a:bodyPr anchorCtr="0" anchor="t" bIns="45700" lIns="91425" spcFirstLastPara="1" rIns="91425" wrap="square" tIns="45700">
            <a:noAutofit/>
          </a:bodyPr>
          <a:lstStyle>
            <a:lvl1pPr indent="-342900" lvl="0" marL="457200" marR="0" rtl="0" algn="l">
              <a:lnSpc>
                <a:spcPct val="90000"/>
              </a:lnSpc>
              <a:spcBef>
                <a:spcPts val="10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1pPr>
            <a:lvl2pPr indent="-330200" lvl="1" marL="9144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2pPr>
            <a:lvl3pPr indent="-330200" lvl="2" marL="13716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 name="Google Shape;15;p3"/>
          <p:cNvSpPr txBox="1"/>
          <p:nvPr>
            <p:ph type="title"/>
          </p:nvPr>
        </p:nvSpPr>
        <p:spPr>
          <a:xfrm>
            <a:off x="406400" y="274638"/>
            <a:ext cx="11338560" cy="4873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3000"/>
              <a:buFont typeface="Libre Franklin Medium"/>
              <a:buNone/>
              <a:defRPr b="0" i="0" sz="3000" u="none" cap="none" strike="noStrike">
                <a:solidFill>
                  <a:schemeClr val="dk1"/>
                </a:solidFill>
                <a:latin typeface="Libre Franklin Medium"/>
                <a:ea typeface="Libre Franklin Medium"/>
                <a:cs typeface="Libre Franklin Medium"/>
                <a:sym typeface="Libre Franklin Medium"/>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6" name="Shape 16"/>
        <p:cNvGrpSpPr/>
        <p:nvPr/>
      </p:nvGrpSpPr>
      <p:grpSpPr>
        <a:xfrm>
          <a:off x="0" y="0"/>
          <a:ext cx="0" cy="0"/>
          <a:chOff x="0" y="0"/>
          <a:chExt cx="0" cy="0"/>
        </a:xfrm>
      </p:grpSpPr>
    </p:spTree>
  </p:cSld>
  <p:clrMapOvr>
    <a:masterClrMapping/>
  </p:clrMapOvr>
  <p:extLst>
    <p:ext uri="{DCECCB84-F9BA-43D5-87BE-67443E8EF086}">
      <p15:sldGuideLst>
        <p15:guide id="1" pos="528">
          <p15:clr>
            <a:srgbClr val="CCCCCC"/>
          </p15:clr>
        </p15:guide>
        <p15:guide id="2" pos="7152">
          <p15:clr>
            <a:srgbClr val="CCCCCC"/>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7" name="Shape 17"/>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 name="Shape 18"/>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9" name="Shape 19"/>
        <p:cNvGrpSpPr/>
        <p:nvPr/>
      </p:nvGrpSpPr>
      <p:grpSpPr>
        <a:xfrm>
          <a:off x="0" y="0"/>
          <a:ext cx="0" cy="0"/>
          <a:chOff x="0" y="0"/>
          <a:chExt cx="0" cy="0"/>
        </a:xfrm>
      </p:grpSpPr>
    </p:spTree>
  </p:cSld>
  <p:clrMapOvr>
    <a:masterClrMapping/>
  </p:clrMapOvr>
  <p:extLst>
    <p:ext uri="{DCECCB84-F9BA-43D5-87BE-67443E8EF086}">
      <p15:sldGuideLst>
        <p15:guide id="1" pos="528">
          <p15:clr>
            <a:srgbClr val="CCCCCC"/>
          </p15:clr>
        </p15:guide>
        <p15:guide id="2" pos="7152">
          <p15:clr>
            <a:srgbClr val="CCCCCC"/>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335">
          <p15:clr>
            <a:srgbClr val="F26B43"/>
          </p15:clr>
        </p15:guide>
        <p15:guide id="2" orient="horz" pos="1087">
          <p15:clr>
            <a:srgbClr val="F26B43"/>
          </p15:clr>
        </p15:guide>
        <p15:guide id="3" orient="horz" pos="3981">
          <p15:clr>
            <a:srgbClr val="F26B43"/>
          </p15:clr>
        </p15:guide>
        <p15:guide id="4" pos="528">
          <p15:clr>
            <a:srgbClr val="F26B43"/>
          </p15:clr>
        </p15:guide>
        <p15:guide id="5" pos="715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 name="Shape 23"/>
        <p:cNvGrpSpPr/>
        <p:nvPr/>
      </p:nvGrpSpPr>
      <p:grpSpPr>
        <a:xfrm>
          <a:off x="0" y="0"/>
          <a:ext cx="0" cy="0"/>
          <a:chOff x="0" y="0"/>
          <a:chExt cx="0" cy="0"/>
        </a:xfrm>
      </p:grpSpPr>
      <p:sp>
        <p:nvSpPr>
          <p:cNvPr id="24" name="Google Shape;24;p8"/>
          <p:cNvSpPr txBox="1"/>
          <p:nvPr/>
        </p:nvSpPr>
        <p:spPr>
          <a:xfrm>
            <a:off x="914400" y="3073400"/>
            <a:ext cx="5105400" cy="129266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200" u="none" cap="none" strike="noStrike">
                <a:solidFill>
                  <a:srgbClr val="000000"/>
                </a:solidFill>
                <a:latin typeface="Oswald"/>
                <a:ea typeface="Oswald"/>
                <a:cs typeface="Oswald"/>
                <a:sym typeface="Oswald"/>
              </a:rPr>
              <a:t>Academic Monitoring (AcMo)</a:t>
            </a:r>
            <a:endParaRPr/>
          </a:p>
          <a:p>
            <a:pPr indent="0" lvl="0" marL="0" marR="0" rtl="0" algn="l">
              <a:spcBef>
                <a:spcPts val="0"/>
              </a:spcBef>
              <a:spcAft>
                <a:spcPts val="0"/>
              </a:spcAft>
              <a:buNone/>
            </a:pPr>
            <a:r>
              <a:rPr b="1" lang="en-US" sz="2800">
                <a:solidFill>
                  <a:srgbClr val="000000"/>
                </a:solidFill>
                <a:latin typeface="Oswald"/>
                <a:ea typeface="Oswald"/>
                <a:cs typeface="Oswald"/>
                <a:sym typeface="Oswald"/>
              </a:rPr>
              <a:t>R+ Lead  Coaches Training</a:t>
            </a:r>
            <a:br>
              <a:rPr lang="en-US" sz="3200">
                <a:solidFill>
                  <a:srgbClr val="000000"/>
                </a:solidFill>
                <a:latin typeface="Oswald Light"/>
                <a:ea typeface="Oswald Light"/>
                <a:cs typeface="Oswald Light"/>
                <a:sym typeface="Oswald Light"/>
              </a:rPr>
            </a:br>
            <a:r>
              <a:rPr lang="en-US" sz="2400">
                <a:solidFill>
                  <a:srgbClr val="000000"/>
                </a:solidFill>
                <a:latin typeface="Oswald Light"/>
                <a:ea typeface="Oswald Light"/>
                <a:cs typeface="Oswald Light"/>
                <a:sym typeface="Oswald Light"/>
              </a:rPr>
              <a:t>February 10, 2021</a:t>
            </a:r>
            <a:endParaRPr sz="2400">
              <a:solidFill>
                <a:schemeClr val="dk1"/>
              </a:solidFill>
              <a:latin typeface="Oswald Light"/>
              <a:ea typeface="Oswald Light"/>
              <a:cs typeface="Oswald Light"/>
              <a:sym typeface="Oswald Light"/>
            </a:endParaRPr>
          </a:p>
        </p:txBody>
      </p:sp>
      <p:pic>
        <p:nvPicPr>
          <p:cNvPr id="25" name="Google Shape;25;p8"/>
          <p:cNvPicPr preferRelativeResize="0"/>
          <p:nvPr/>
        </p:nvPicPr>
        <p:blipFill rotWithShape="1">
          <a:blip r:embed="rId3">
            <a:alphaModFix/>
          </a:blip>
          <a:srcRect b="0" l="0" r="0" t="0"/>
          <a:stretch/>
        </p:blipFill>
        <p:spPr>
          <a:xfrm>
            <a:off x="914400" y="685801"/>
            <a:ext cx="3558753" cy="1105932"/>
          </a:xfrm>
          <a:prstGeom prst="rect">
            <a:avLst/>
          </a:prstGeom>
          <a:noFill/>
          <a:ln>
            <a:noFill/>
          </a:ln>
        </p:spPr>
      </p:pic>
      <p:pic>
        <p:nvPicPr>
          <p:cNvPr descr="Related image" id="26" name="Google Shape;26;p8"/>
          <p:cNvPicPr preferRelativeResize="0"/>
          <p:nvPr/>
        </p:nvPicPr>
        <p:blipFill rotWithShape="1">
          <a:blip r:embed="rId4">
            <a:alphaModFix/>
          </a:blip>
          <a:srcRect b="0" l="0" r="0" t="0"/>
          <a:stretch/>
        </p:blipFill>
        <p:spPr>
          <a:xfrm>
            <a:off x="6553200" y="685801"/>
            <a:ext cx="4198693" cy="23875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 name="Shape 30"/>
        <p:cNvGrpSpPr/>
        <p:nvPr/>
      </p:nvGrpSpPr>
      <p:grpSpPr>
        <a:xfrm>
          <a:off x="0" y="0"/>
          <a:ext cx="0" cy="0"/>
          <a:chOff x="0" y="0"/>
          <a:chExt cx="0" cy="0"/>
        </a:xfrm>
      </p:grpSpPr>
      <p:pic>
        <p:nvPicPr>
          <p:cNvPr id="31" name="Google Shape;31;p9"/>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32" name="Google Shape;32;p9"/>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33" name="Google Shape;33;p9"/>
          <p:cNvSpPr txBox="1"/>
          <p:nvPr/>
        </p:nvSpPr>
        <p:spPr>
          <a:xfrm>
            <a:off x="1036320" y="765125"/>
            <a:ext cx="10537440"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4800">
                <a:solidFill>
                  <a:srgbClr val="000000"/>
                </a:solidFill>
                <a:latin typeface="Helvetica Neue"/>
                <a:ea typeface="Helvetica Neue"/>
                <a:cs typeface="Helvetica Neue"/>
                <a:sym typeface="Helvetica Neue"/>
              </a:rPr>
              <a:t>Get Organized</a:t>
            </a:r>
            <a:endParaRPr b="1" sz="4800">
              <a:solidFill>
                <a:schemeClr val="dk1"/>
              </a:solidFill>
              <a:latin typeface="Oswald Light"/>
              <a:ea typeface="Oswald Light"/>
              <a:cs typeface="Oswald Light"/>
              <a:sym typeface="Oswald Light"/>
            </a:endParaRPr>
          </a:p>
        </p:txBody>
      </p:sp>
      <p:pic>
        <p:nvPicPr>
          <p:cNvPr descr="Related image" id="34" name="Google Shape;34;p9"/>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35" name="Google Shape;35;p9"/>
          <p:cNvSpPr txBox="1"/>
          <p:nvPr/>
        </p:nvSpPr>
        <p:spPr>
          <a:xfrm>
            <a:off x="1036320" y="1783079"/>
            <a:ext cx="10622280" cy="30469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Helvetica Neue"/>
                <a:ea typeface="Helvetica Neue"/>
                <a:cs typeface="Helvetica Neue"/>
                <a:sym typeface="Helvetica Neue"/>
              </a:rPr>
              <a:t>Please have printed copies or open on your desk top</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AcMo_Framework</a:t>
            </a:r>
            <a:endParaRPr sz="3200">
              <a:solidFill>
                <a:schemeClr val="dk1"/>
              </a:solidFill>
              <a:latin typeface="Helvetica Neue"/>
              <a:ea typeface="Helvetica Neue"/>
              <a:cs typeface="Helvetica Neue"/>
              <a:sym typeface="Helvetica Neue"/>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AcMo_Rubric</a:t>
            </a:r>
            <a:endParaRPr sz="3200">
              <a:solidFill>
                <a:schemeClr val="dk1"/>
              </a:solidFill>
              <a:latin typeface="Helvetica Neue"/>
              <a:ea typeface="Helvetica Neue"/>
              <a:cs typeface="Helvetica Neue"/>
              <a:sym typeface="Helvetica Neue"/>
            </a:endParaRPr>
          </a:p>
          <a:p>
            <a:pPr indent="-254000" lvl="0" marL="457200" marR="0" rtl="0" algn="l">
              <a:spcBef>
                <a:spcPts val="0"/>
              </a:spcBef>
              <a:spcAft>
                <a:spcPts val="0"/>
              </a:spcAft>
              <a:buClr>
                <a:schemeClr val="dk1"/>
              </a:buClr>
              <a:buSzPts val="3200"/>
              <a:buFont typeface="Arial"/>
              <a:buNone/>
            </a:pPr>
            <a:r>
              <a:t/>
            </a:r>
            <a:endParaRPr sz="3200">
              <a:solidFill>
                <a:schemeClr val="dk1"/>
              </a:solidFill>
              <a:latin typeface="Helvetica Neue"/>
              <a:ea typeface="Helvetica Neue"/>
              <a:cs typeface="Helvetica Neue"/>
              <a:sym typeface="Helvetica Neue"/>
            </a:endParaRPr>
          </a:p>
          <a:p>
            <a:pPr indent="0" lvl="0" marL="0" marR="0" rtl="0" algn="l">
              <a:spcBef>
                <a:spcPts val="0"/>
              </a:spcBef>
              <a:spcAft>
                <a:spcPts val="0"/>
              </a:spcAft>
              <a:buNone/>
            </a:pPr>
            <a:r>
              <a:rPr b="1" lang="en-US" sz="3200">
                <a:solidFill>
                  <a:schemeClr val="dk1"/>
                </a:solidFill>
                <a:latin typeface="Helvetica Neue"/>
                <a:ea typeface="Helvetica Neue"/>
                <a:cs typeface="Helvetica Neue"/>
                <a:sym typeface="Helvetica Neue"/>
              </a:rPr>
              <a:t>Please open your handout in your browser</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AcMo Handout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pic>
        <p:nvPicPr>
          <p:cNvPr id="40" name="Google Shape;40;p10"/>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41" name="Google Shape;41;p10"/>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42" name="Google Shape;42;p10"/>
          <p:cNvSpPr txBox="1"/>
          <p:nvPr/>
        </p:nvSpPr>
        <p:spPr>
          <a:xfrm>
            <a:off x="1036320" y="765125"/>
            <a:ext cx="10537440"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4800">
                <a:solidFill>
                  <a:srgbClr val="000000"/>
                </a:solidFill>
                <a:latin typeface="Helvetica Neue"/>
                <a:ea typeface="Helvetica Neue"/>
                <a:cs typeface="Helvetica Neue"/>
                <a:sym typeface="Helvetica Neue"/>
              </a:rPr>
              <a:t>Hook</a:t>
            </a:r>
            <a:endParaRPr b="1" sz="4800">
              <a:solidFill>
                <a:schemeClr val="dk1"/>
              </a:solidFill>
              <a:latin typeface="Oswald Light"/>
              <a:ea typeface="Oswald Light"/>
              <a:cs typeface="Oswald Light"/>
              <a:sym typeface="Oswald Light"/>
            </a:endParaRPr>
          </a:p>
        </p:txBody>
      </p:sp>
      <p:pic>
        <p:nvPicPr>
          <p:cNvPr descr="Related image" id="43" name="Google Shape;43;p10"/>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44" name="Google Shape;44;p10"/>
          <p:cNvSpPr txBox="1"/>
          <p:nvPr/>
        </p:nvSpPr>
        <p:spPr>
          <a:xfrm>
            <a:off x="1036320" y="1783079"/>
            <a:ext cx="10622280" cy="3046988"/>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How does this quote relate to Academic Monitoring?</a:t>
            </a:r>
            <a:endParaRPr/>
          </a:p>
          <a:p>
            <a:pPr indent="-254000" lvl="0" marL="457200" marR="0" rtl="0" algn="l">
              <a:spcBef>
                <a:spcPts val="0"/>
              </a:spcBef>
              <a:spcAft>
                <a:spcPts val="0"/>
              </a:spcAft>
              <a:buClr>
                <a:schemeClr val="dk1"/>
              </a:buClr>
              <a:buSzPts val="3200"/>
              <a:buFont typeface="Arial"/>
              <a:buNone/>
            </a:pPr>
            <a:r>
              <a:t/>
            </a:r>
            <a:endParaRPr sz="3200">
              <a:solidFill>
                <a:schemeClr val="dk1"/>
              </a:solidFill>
              <a:latin typeface="Helvetica Neue"/>
              <a:ea typeface="Helvetica Neue"/>
              <a:cs typeface="Helvetica Neue"/>
              <a:sym typeface="Helvetica Neue"/>
            </a:endParaRPr>
          </a:p>
          <a:p>
            <a:pPr indent="0" lvl="0" marL="0" marR="0" rtl="0" algn="l">
              <a:spcBef>
                <a:spcPts val="0"/>
              </a:spcBef>
              <a:spcAft>
                <a:spcPts val="0"/>
              </a:spcAft>
              <a:buNone/>
            </a:pPr>
            <a:r>
              <a:rPr lang="en-US" sz="3200">
                <a:solidFill>
                  <a:schemeClr val="dk1"/>
                </a:solidFill>
                <a:latin typeface="Helvetica Neue"/>
                <a:ea typeface="Helvetica Neue"/>
                <a:cs typeface="Helvetica Neue"/>
                <a:sym typeface="Helvetica Neue"/>
              </a:rPr>
              <a:t>“</a:t>
            </a:r>
            <a:r>
              <a:rPr lang="en-US" sz="2400">
                <a:solidFill>
                  <a:schemeClr val="dk1"/>
                </a:solidFill>
                <a:latin typeface="Helvetica Neue"/>
                <a:ea typeface="Helvetica Neue"/>
                <a:cs typeface="Helvetica Neue"/>
                <a:sym typeface="Helvetica Neue"/>
              </a:rPr>
              <a:t>Like children trying to climb a tree, we can’t always plan the exact route to get to the top. We have a clear goal of getting to the top of the tree, but as we progress to the top, we have to test each branch’s ability to hold our weight. As we assess each branch, we need to make adjustments to our path to the top.”</a:t>
            </a:r>
            <a:endParaRPr sz="3200">
              <a:solidFill>
                <a:schemeClr val="dk1"/>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pic>
        <p:nvPicPr>
          <p:cNvPr id="49" name="Google Shape;49;p11"/>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50" name="Google Shape;50;p11"/>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51" name="Google Shape;51;p11"/>
          <p:cNvSpPr txBox="1"/>
          <p:nvPr/>
        </p:nvSpPr>
        <p:spPr>
          <a:xfrm>
            <a:off x="1036320" y="765125"/>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Session Goals</a:t>
            </a:r>
            <a:endParaRPr b="1" sz="4800">
              <a:solidFill>
                <a:schemeClr val="dk1"/>
              </a:solidFill>
              <a:latin typeface="Oswald Light"/>
              <a:ea typeface="Oswald Light"/>
              <a:cs typeface="Oswald Light"/>
              <a:sym typeface="Oswald Light"/>
            </a:endParaRPr>
          </a:p>
        </p:txBody>
      </p:sp>
      <p:pic>
        <p:nvPicPr>
          <p:cNvPr descr="Related image" id="52" name="Google Shape;52;p11"/>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53" name="Google Shape;53;p11"/>
          <p:cNvSpPr txBox="1"/>
          <p:nvPr/>
        </p:nvSpPr>
        <p:spPr>
          <a:xfrm>
            <a:off x="1036320" y="1783079"/>
            <a:ext cx="10622280" cy="1077218"/>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Identify the key components of Academic Monitoring</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Plan and practice Academic Monitoring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2"/>
          <p:cNvSpPr/>
          <p:nvPr/>
        </p:nvSpPr>
        <p:spPr>
          <a:xfrm>
            <a:off x="0" y="0"/>
            <a:ext cx="12192000" cy="6858000"/>
          </a:xfrm>
          <a:prstGeom prst="rect">
            <a:avLst/>
          </a:prstGeom>
          <a:solidFill>
            <a:srgbClr val="DA291C"/>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4800">
                <a:solidFill>
                  <a:schemeClr val="lt1"/>
                </a:solidFill>
                <a:latin typeface="Helvetica Neue"/>
                <a:ea typeface="Helvetica Neue"/>
                <a:cs typeface="Helvetica Neue"/>
                <a:sym typeface="Helvetica Neue"/>
              </a:rPr>
              <a:t>Academic Monitoring</a:t>
            </a:r>
            <a:endParaRPr/>
          </a:p>
          <a:p>
            <a:pPr indent="0" lvl="0" marL="0" marR="0" rtl="0" algn="ctr">
              <a:spcBef>
                <a:spcPts val="0"/>
              </a:spcBef>
              <a:spcAft>
                <a:spcPts val="0"/>
              </a:spcAft>
              <a:buNone/>
            </a:pPr>
            <a:r>
              <a:rPr lang="en-US" sz="4800">
                <a:solidFill>
                  <a:schemeClr val="lt1"/>
                </a:solidFill>
                <a:latin typeface="Helvetica Neue"/>
                <a:ea typeface="Helvetica Neue"/>
                <a:cs typeface="Helvetica Neue"/>
                <a:sym typeface="Helvetica Neue"/>
              </a:rPr>
              <a:t>See It:</a:t>
            </a:r>
            <a:endParaRPr/>
          </a:p>
          <a:p>
            <a:pPr indent="0" lvl="0" marL="0" marR="0" rtl="0" algn="ctr">
              <a:spcBef>
                <a:spcPts val="0"/>
              </a:spcBef>
              <a:spcAft>
                <a:spcPts val="0"/>
              </a:spcAft>
              <a:buNone/>
            </a:pPr>
            <a:r>
              <a:rPr lang="en-US" sz="4800">
                <a:solidFill>
                  <a:schemeClr val="lt1"/>
                </a:solidFill>
                <a:latin typeface="Helvetica Neue"/>
                <a:ea typeface="Helvetica Neue"/>
                <a:cs typeface="Helvetica Neue"/>
                <a:sym typeface="Helvetica Neue"/>
              </a:rPr>
              <a:t>Name It: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pic>
        <p:nvPicPr>
          <p:cNvPr id="63" name="Google Shape;63;p13"/>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64" name="Google Shape;64;p13"/>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65" name="Google Shape;65;p13"/>
          <p:cNvSpPr txBox="1"/>
          <p:nvPr/>
        </p:nvSpPr>
        <p:spPr>
          <a:xfrm>
            <a:off x="1036320" y="765125"/>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See It: Context</a:t>
            </a:r>
            <a:endParaRPr b="1" sz="4800">
              <a:solidFill>
                <a:schemeClr val="dk1"/>
              </a:solidFill>
              <a:latin typeface="Oswald Light"/>
              <a:ea typeface="Oswald Light"/>
              <a:cs typeface="Oswald Light"/>
              <a:sym typeface="Oswald Light"/>
            </a:endParaRPr>
          </a:p>
        </p:txBody>
      </p:sp>
      <p:pic>
        <p:nvPicPr>
          <p:cNvPr descr="Related image" id="66" name="Google Shape;66;p13"/>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67" name="Google Shape;67;p13"/>
          <p:cNvSpPr txBox="1"/>
          <p:nvPr/>
        </p:nvSpPr>
        <p:spPr>
          <a:xfrm>
            <a:off x="951480" y="1769982"/>
            <a:ext cx="10622280" cy="2554545"/>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Julia Goldenheim</a:t>
            </a:r>
            <a:endParaRPr sz="3200">
              <a:solidFill>
                <a:schemeClr val="dk1"/>
              </a:solidFill>
              <a:latin typeface="Helvetica Neue"/>
              <a:ea typeface="Helvetica Neue"/>
              <a:cs typeface="Helvetica Neue"/>
              <a:sym typeface="Helvetica Neue"/>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7</a:t>
            </a:r>
            <a:r>
              <a:rPr baseline="30000" lang="en-US" sz="3200">
                <a:solidFill>
                  <a:schemeClr val="dk1"/>
                </a:solidFill>
                <a:latin typeface="Helvetica Neue"/>
                <a:ea typeface="Helvetica Neue"/>
                <a:cs typeface="Helvetica Neue"/>
                <a:sym typeface="Helvetica Neue"/>
              </a:rPr>
              <a:t>th</a:t>
            </a:r>
            <a:r>
              <a:rPr lang="en-US" sz="3200">
                <a:solidFill>
                  <a:schemeClr val="dk1"/>
                </a:solidFill>
                <a:latin typeface="Helvetica Neue"/>
                <a:ea typeface="Helvetica Neue"/>
                <a:cs typeface="Helvetica Neue"/>
                <a:sym typeface="Helvetica Neue"/>
              </a:rPr>
              <a:t> grade English teacher</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Newark, New Jersey</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5 years of teaching experience</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4</a:t>
            </a:r>
            <a:r>
              <a:rPr baseline="30000" lang="en-US" sz="3200">
                <a:solidFill>
                  <a:schemeClr val="dk1"/>
                </a:solidFill>
                <a:latin typeface="Helvetica Neue"/>
                <a:ea typeface="Helvetica Neue"/>
                <a:cs typeface="Helvetica Neue"/>
                <a:sym typeface="Helvetica Neue"/>
              </a:rPr>
              <a:t>th</a:t>
            </a:r>
            <a:r>
              <a:rPr lang="en-US" sz="3200">
                <a:solidFill>
                  <a:schemeClr val="dk1"/>
                </a:solidFill>
                <a:latin typeface="Helvetica Neue"/>
                <a:ea typeface="Helvetica Neue"/>
                <a:cs typeface="Helvetica Neue"/>
                <a:sym typeface="Helvetica Neue"/>
              </a:rPr>
              <a:t> month of the school year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pic>
        <p:nvPicPr>
          <p:cNvPr id="72" name="Google Shape;72;p14"/>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73" name="Google Shape;73;p14"/>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74" name="Google Shape;74;p14"/>
          <p:cNvSpPr txBox="1"/>
          <p:nvPr/>
        </p:nvSpPr>
        <p:spPr>
          <a:xfrm>
            <a:off x="831850" y="765125"/>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Framing Question</a:t>
            </a:r>
            <a:endParaRPr b="1" sz="4800">
              <a:solidFill>
                <a:schemeClr val="dk1"/>
              </a:solidFill>
              <a:latin typeface="Oswald Light"/>
              <a:ea typeface="Oswald Light"/>
              <a:cs typeface="Oswald Light"/>
              <a:sym typeface="Oswald Light"/>
            </a:endParaRPr>
          </a:p>
        </p:txBody>
      </p:sp>
      <p:pic>
        <p:nvPicPr>
          <p:cNvPr descr="Related image" id="75" name="Google Shape;75;p14"/>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76" name="Google Shape;76;p14"/>
          <p:cNvSpPr txBox="1"/>
          <p:nvPr/>
        </p:nvSpPr>
        <p:spPr>
          <a:xfrm>
            <a:off x="1036320" y="1783079"/>
            <a:ext cx="10622280" cy="156966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What was effective about how Julia monitored students’ work?</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What are the precise steps she took?</a:t>
            </a:r>
            <a:endParaRPr/>
          </a:p>
        </p:txBody>
      </p:sp>
      <p:sp>
        <p:nvSpPr>
          <p:cNvPr id="77" name="Google Shape;77;p14"/>
          <p:cNvSpPr txBox="1"/>
          <p:nvPr/>
        </p:nvSpPr>
        <p:spPr>
          <a:xfrm>
            <a:off x="6629400" y="5149351"/>
            <a:ext cx="4480560" cy="46166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Helvetica Neue"/>
                <a:ea typeface="Helvetica Neue"/>
                <a:cs typeface="Helvetica Neue"/>
                <a:sym typeface="Helvetica Neue"/>
              </a:rPr>
              <a:t>Handout , page #1, Clip#1</a:t>
            </a: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pic>
        <p:nvPicPr>
          <p:cNvPr id="82" name="Google Shape;82;p15"/>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83" name="Google Shape;83;p15"/>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84" name="Google Shape;84;p15"/>
          <p:cNvSpPr txBox="1"/>
          <p:nvPr/>
        </p:nvSpPr>
        <p:spPr>
          <a:xfrm>
            <a:off x="831850" y="765125"/>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Insert Video</a:t>
            </a:r>
            <a:endParaRPr b="1" sz="4800">
              <a:solidFill>
                <a:schemeClr val="dk1"/>
              </a:solidFill>
              <a:latin typeface="Oswald Light"/>
              <a:ea typeface="Oswald Light"/>
              <a:cs typeface="Oswald Light"/>
              <a:sym typeface="Oswald Light"/>
            </a:endParaRPr>
          </a:p>
        </p:txBody>
      </p:sp>
      <p:pic>
        <p:nvPicPr>
          <p:cNvPr descr="Related image" id="85" name="Google Shape;85;p15"/>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pic>
        <p:nvPicPr>
          <p:cNvPr id="86" name="Google Shape;86;p15"/>
          <p:cNvPicPr preferRelativeResize="0"/>
          <p:nvPr/>
        </p:nvPicPr>
        <p:blipFill rotWithShape="1">
          <a:blip r:embed="rId5">
            <a:alphaModFix/>
          </a:blip>
          <a:srcRect b="0" l="0" r="0" t="0"/>
          <a:stretch/>
        </p:blipFill>
        <p:spPr>
          <a:xfrm>
            <a:off x="0" y="0"/>
            <a:ext cx="12192000" cy="685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6"/>
                                        </p:tgtEl>
                                        <p:attrNameLst>
                                          <p:attrName>style.visibility</p:attrName>
                                        </p:attrNameLst>
                                      </p:cBhvr>
                                      <p:to>
                                        <p:strVal val="visible"/>
                                      </p:to>
                                    </p:set>
                                    <p:animEffect filter="fade" transition="in">
                                      <p:cBhvr>
                                        <p:cTn dur="5000"/>
                                        <p:tgtEl>
                                          <p:spTgt spid="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6"/>
          <p:cNvSpPr txBox="1"/>
          <p:nvPr/>
        </p:nvSpPr>
        <p:spPr>
          <a:xfrm>
            <a:off x="1524000" y="812800"/>
            <a:ext cx="102362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Helvetica Neue"/>
                <a:ea typeface="Helvetica Neue"/>
                <a:cs typeface="Helvetica Neue"/>
                <a:sym typeface="Helvetica Neue"/>
              </a:rPr>
              <a:t>Core Idea:</a:t>
            </a:r>
            <a:endParaRPr/>
          </a:p>
        </p:txBody>
      </p:sp>
      <p:sp>
        <p:nvSpPr>
          <p:cNvPr id="94" name="Google Shape;94;p16"/>
          <p:cNvSpPr txBox="1"/>
          <p:nvPr/>
        </p:nvSpPr>
        <p:spPr>
          <a:xfrm>
            <a:off x="777240" y="1905000"/>
            <a:ext cx="10835640" cy="16004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4400">
                <a:solidFill>
                  <a:schemeClr val="dk1"/>
                </a:solidFill>
                <a:latin typeface="Calibri"/>
                <a:ea typeface="Calibri"/>
                <a:cs typeface="Calibri"/>
                <a:sym typeface="Calibri"/>
              </a:rPr>
              <a:t>You can’t correct what  you don’t detect</a:t>
            </a:r>
            <a:r>
              <a:rPr lang="en-US" sz="1800">
                <a:solidFill>
                  <a:schemeClr val="dk1"/>
                </a:solidFill>
                <a:latin typeface="Calibri"/>
                <a:ea typeface="Calibri"/>
                <a:cs typeface="Calibri"/>
                <a:sym typeface="Calibri"/>
              </a:rPr>
              <a: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pic>
        <p:nvPicPr>
          <p:cNvPr id="99" name="Google Shape;99;p17"/>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100" name="Google Shape;100;p17"/>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101" name="Google Shape;101;p17"/>
          <p:cNvSpPr txBox="1"/>
          <p:nvPr/>
        </p:nvSpPr>
        <p:spPr>
          <a:xfrm>
            <a:off x="831850" y="260287"/>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Name It:</a:t>
            </a:r>
            <a:endParaRPr b="1" sz="4800">
              <a:solidFill>
                <a:schemeClr val="dk1"/>
              </a:solidFill>
              <a:latin typeface="Oswald Light"/>
              <a:ea typeface="Oswald Light"/>
              <a:cs typeface="Oswald Light"/>
              <a:sym typeface="Oswald Light"/>
            </a:endParaRPr>
          </a:p>
        </p:txBody>
      </p:sp>
      <p:pic>
        <p:nvPicPr>
          <p:cNvPr descr="Related image" id="102" name="Google Shape;102;p17"/>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103" name="Google Shape;103;p17"/>
          <p:cNvSpPr txBox="1"/>
          <p:nvPr/>
        </p:nvSpPr>
        <p:spPr>
          <a:xfrm>
            <a:off x="411480" y="998951"/>
            <a:ext cx="11247120" cy="461664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Follow a monitoring pathway</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Monitor the fastest writers first, then the students who need more support</a:t>
            </a:r>
            <a:r>
              <a:rPr lang="en-US" sz="2400">
                <a:solidFill>
                  <a:schemeClr val="dk1"/>
                </a:solidFill>
                <a:latin typeface="Calibri"/>
                <a:ea typeface="Calibri"/>
                <a:cs typeface="Calibri"/>
                <a:sym typeface="Calibri"/>
              </a:rPr>
              <a:t> </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Name the lap</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Announce a  skill aligned lap before you circulate</a:t>
            </a:r>
            <a:r>
              <a:rPr lang="en-US" sz="2400">
                <a:solidFill>
                  <a:schemeClr val="dk1"/>
                </a:solidFill>
                <a:latin typeface="Calibri"/>
                <a:ea typeface="Calibri"/>
                <a:cs typeface="Calibri"/>
                <a:sym typeface="Calibri"/>
              </a:rPr>
              <a:t> </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Mark / Code student work</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Give quick feedback with a consistent code (check, star, circle, other code)</a:t>
            </a:r>
            <a:r>
              <a:rPr lang="en-US" sz="2400">
                <a:solidFill>
                  <a:schemeClr val="dk1"/>
                </a:solidFill>
                <a:latin typeface="Calibri"/>
                <a:ea typeface="Calibri"/>
                <a:cs typeface="Calibri"/>
                <a:sym typeface="Calibri"/>
              </a:rPr>
              <a:t> </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Record student data</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Check answers against teacher exemplar</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Track right and wrong answers or trends as you circulate</a:t>
            </a:r>
            <a:r>
              <a:rPr lang="en-US" sz="2400">
                <a:solidFill>
                  <a:schemeClr val="dk1"/>
                </a:solidFill>
                <a:latin typeface="Calibri"/>
                <a:ea typeface="Calibri"/>
                <a:cs typeface="Calibri"/>
                <a:sym typeface="Calibri"/>
              </a:rPr>
              <a:t> </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chemeClr val="dk1"/>
                </a:solidFill>
                <a:latin typeface="Calibri"/>
                <a:ea typeface="Calibri"/>
                <a:cs typeface="Calibri"/>
                <a:sym typeface="Calibri"/>
              </a:rPr>
              <a:t>Address individual errors</a:t>
            </a:r>
            <a:endParaRPr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Address high leverage errors as you circulate with individual students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Ask them probing questions and then come back to them on the next lap to follow up</a:t>
            </a:r>
            <a:r>
              <a:rPr lang="en-US" sz="2400">
                <a:solidFill>
                  <a:schemeClr val="dk1"/>
                </a:solidFill>
                <a:latin typeface="Calibri"/>
                <a:ea typeface="Calibri"/>
                <a:cs typeface="Calibri"/>
                <a:sym typeface="Calibri"/>
              </a:rPr>
              <a:t> </a:t>
            </a:r>
            <a:endParaRPr sz="2400">
              <a:solidFill>
                <a:schemeClr val="dk1"/>
              </a:solidFill>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8"/>
          <p:cNvSpPr/>
          <p:nvPr/>
        </p:nvSpPr>
        <p:spPr>
          <a:xfrm>
            <a:off x="0" y="0"/>
            <a:ext cx="12192000" cy="6858000"/>
          </a:xfrm>
          <a:prstGeom prst="rect">
            <a:avLst/>
          </a:prstGeom>
          <a:solidFill>
            <a:srgbClr val="DA291C"/>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4800">
                <a:solidFill>
                  <a:schemeClr val="lt1"/>
                </a:solidFill>
                <a:latin typeface="Helvetica Neue"/>
                <a:ea typeface="Helvetica Neue"/>
                <a:cs typeface="Helvetica Neue"/>
                <a:sym typeface="Helvetica Neue"/>
              </a:rPr>
              <a:t>Academic Monitoring Framework</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19"/>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114" name="Google Shape;114;p19"/>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115" name="Google Shape;115;p19"/>
          <p:cNvSpPr txBox="1"/>
          <p:nvPr/>
        </p:nvSpPr>
        <p:spPr>
          <a:xfrm>
            <a:off x="630267" y="665990"/>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Academic Monitoring Framework</a:t>
            </a:r>
            <a:endParaRPr b="1" sz="4800">
              <a:solidFill>
                <a:schemeClr val="dk1"/>
              </a:solidFill>
              <a:latin typeface="Helvetica Neue"/>
              <a:ea typeface="Helvetica Neue"/>
              <a:cs typeface="Helvetica Neue"/>
              <a:sym typeface="Helvetica Neue"/>
            </a:endParaRPr>
          </a:p>
        </p:txBody>
      </p:sp>
      <p:pic>
        <p:nvPicPr>
          <p:cNvPr descr="Related image" id="116" name="Google Shape;116;p19"/>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117" name="Google Shape;117;p19"/>
          <p:cNvSpPr txBox="1"/>
          <p:nvPr/>
        </p:nvSpPr>
        <p:spPr>
          <a:xfrm>
            <a:off x="831850" y="1950719"/>
            <a:ext cx="10963910"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Helvetica Neue"/>
                <a:ea typeface="Helvetica Neue"/>
                <a:cs typeface="Helvetica Neue"/>
                <a:sym typeface="Helvetica Neue"/>
              </a:rPr>
              <a:t>Please review the framework</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Any clarifying questions?</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Put a (+) next to actions your teachers will be able to quickly adopt</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Circle any actions that your teachers will struggle to adopt</a:t>
            </a:r>
            <a:endParaRPr/>
          </a:p>
          <a:p>
            <a:pPr indent="-82550" lvl="0" marL="285750" marR="0" rtl="0" algn="l">
              <a:spcBef>
                <a:spcPts val="0"/>
              </a:spcBef>
              <a:spcAft>
                <a:spcPts val="0"/>
              </a:spcAft>
              <a:buClr>
                <a:schemeClr val="dk1"/>
              </a:buClr>
              <a:buSzPts val="3200"/>
              <a:buFont typeface="Arial"/>
              <a:buNone/>
            </a:pPr>
            <a:r>
              <a:t/>
            </a:r>
            <a:endParaRPr sz="3200">
              <a:solidFill>
                <a:schemeClr val="dk1"/>
              </a:solidFill>
              <a:latin typeface="Helvetica Neue"/>
              <a:ea typeface="Helvetica Neue"/>
              <a:cs typeface="Helvetica Neue"/>
              <a:sym typeface="Helvetica Neue"/>
            </a:endParaRPr>
          </a:p>
        </p:txBody>
      </p:sp>
      <p:sp>
        <p:nvSpPr>
          <p:cNvPr id="118" name="Google Shape;118;p19"/>
          <p:cNvSpPr txBox="1"/>
          <p:nvPr/>
        </p:nvSpPr>
        <p:spPr>
          <a:xfrm>
            <a:off x="8548255" y="5057018"/>
            <a:ext cx="2910262" cy="46166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Helvetica Neue"/>
                <a:ea typeface="Helvetica Neue"/>
                <a:cs typeface="Helvetica Neue"/>
                <a:sym typeface="Helvetica Neue"/>
              </a:rPr>
              <a:t>AcMo_Framework: </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0"/>
          <p:cNvSpPr/>
          <p:nvPr/>
        </p:nvSpPr>
        <p:spPr>
          <a:xfrm>
            <a:off x="0" y="0"/>
            <a:ext cx="12192000" cy="6858000"/>
          </a:xfrm>
          <a:prstGeom prst="rect">
            <a:avLst/>
          </a:prstGeom>
          <a:solidFill>
            <a:srgbClr val="DA291C"/>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4800">
                <a:solidFill>
                  <a:schemeClr val="lt1"/>
                </a:solidFill>
                <a:latin typeface="Helvetica Neue"/>
                <a:ea typeface="Helvetica Neue"/>
                <a:cs typeface="Helvetica Neue"/>
                <a:sym typeface="Helvetica Neue"/>
              </a:rPr>
              <a:t>Do It: Planning</a:t>
            </a:r>
            <a:endParaRPr/>
          </a:p>
          <a:p>
            <a:pPr indent="0" lvl="0" marL="0" marR="0" rtl="0" algn="ctr">
              <a:spcBef>
                <a:spcPts val="0"/>
              </a:spcBef>
              <a:spcAft>
                <a:spcPts val="0"/>
              </a:spcAft>
              <a:buNone/>
            </a:pPr>
            <a:r>
              <a:rPr lang="en-US" sz="3200">
                <a:solidFill>
                  <a:schemeClr val="lt1"/>
                </a:solidFill>
                <a:latin typeface="Helvetica Neue"/>
                <a:ea typeface="Helvetica Neue"/>
                <a:cs typeface="Helvetica Neue"/>
                <a:sym typeface="Helvetica Neue"/>
              </a:rPr>
              <a:t>Academic Monitoring</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21"/>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129" name="Google Shape;129;p21"/>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130" name="Google Shape;130;p21"/>
          <p:cNvSpPr txBox="1"/>
          <p:nvPr/>
        </p:nvSpPr>
        <p:spPr>
          <a:xfrm>
            <a:off x="630267" y="665990"/>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Do It: Know &amp; Show Chart</a:t>
            </a:r>
            <a:endParaRPr b="1" sz="4800">
              <a:solidFill>
                <a:schemeClr val="dk1"/>
              </a:solidFill>
              <a:latin typeface="Helvetica Neue"/>
              <a:ea typeface="Helvetica Neue"/>
              <a:cs typeface="Helvetica Neue"/>
              <a:sym typeface="Helvetica Neue"/>
            </a:endParaRPr>
          </a:p>
        </p:txBody>
      </p:sp>
      <p:pic>
        <p:nvPicPr>
          <p:cNvPr descr="Related image" id="131" name="Google Shape;131;p21"/>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132" name="Google Shape;132;p21"/>
          <p:cNvSpPr txBox="1"/>
          <p:nvPr/>
        </p:nvSpPr>
        <p:spPr>
          <a:xfrm>
            <a:off x="831850" y="1950719"/>
            <a:ext cx="10963910" cy="584775"/>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Done ☺</a:t>
            </a:r>
            <a:endParaRPr sz="3200">
              <a:solidFill>
                <a:schemeClr val="dk1"/>
              </a:solidFill>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2"/>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138" name="Google Shape;138;p22"/>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139" name="Google Shape;139;p22"/>
          <p:cNvSpPr txBox="1"/>
          <p:nvPr/>
        </p:nvSpPr>
        <p:spPr>
          <a:xfrm>
            <a:off x="630267" y="665990"/>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Do It: Monitoring Pathway</a:t>
            </a:r>
            <a:endParaRPr b="1" sz="4800">
              <a:solidFill>
                <a:schemeClr val="dk1"/>
              </a:solidFill>
              <a:latin typeface="Helvetica Neue"/>
              <a:ea typeface="Helvetica Neue"/>
              <a:cs typeface="Helvetica Neue"/>
              <a:sym typeface="Helvetica Neue"/>
            </a:endParaRPr>
          </a:p>
        </p:txBody>
      </p:sp>
      <p:pic>
        <p:nvPicPr>
          <p:cNvPr descr="Related image" id="140" name="Google Shape;140;p22"/>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141" name="Google Shape;141;p22"/>
          <p:cNvSpPr txBox="1"/>
          <p:nvPr/>
        </p:nvSpPr>
        <p:spPr>
          <a:xfrm>
            <a:off x="831850" y="1950719"/>
            <a:ext cx="10963910" cy="3046988"/>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Review ”Create a Monitoring Pathway” from the AcMo Framework</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Map your monitoring pathway using the 9 students (3 faster, 3 medium, 3 slower)</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Number student you will visit in order</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Spar with your partner and refine</a:t>
            </a:r>
            <a:endParaRPr/>
          </a:p>
        </p:txBody>
      </p:sp>
      <p:sp>
        <p:nvSpPr>
          <p:cNvPr id="142" name="Google Shape;142;p22"/>
          <p:cNvSpPr txBox="1"/>
          <p:nvPr/>
        </p:nvSpPr>
        <p:spPr>
          <a:xfrm>
            <a:off x="8382000" y="5057018"/>
            <a:ext cx="3076517" cy="46166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Helvetica Neue"/>
                <a:ea typeface="Helvetica Neue"/>
                <a:cs typeface="Helvetica Neue"/>
                <a:sym typeface="Helvetica Neue"/>
              </a:rPr>
              <a:t>Handout, Page #2 </a:t>
            </a:r>
            <a:endParaRPr sz="18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23"/>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148" name="Google Shape;148;p23"/>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149" name="Google Shape;149;p23"/>
          <p:cNvSpPr txBox="1"/>
          <p:nvPr/>
        </p:nvSpPr>
        <p:spPr>
          <a:xfrm>
            <a:off x="630267" y="665990"/>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Do It: Create your Teacher Exemplar</a:t>
            </a:r>
            <a:endParaRPr b="1" sz="4800">
              <a:solidFill>
                <a:schemeClr val="dk1"/>
              </a:solidFill>
              <a:latin typeface="Helvetica Neue"/>
              <a:ea typeface="Helvetica Neue"/>
              <a:cs typeface="Helvetica Neue"/>
              <a:sym typeface="Helvetica Neue"/>
            </a:endParaRPr>
          </a:p>
        </p:txBody>
      </p:sp>
      <p:pic>
        <p:nvPicPr>
          <p:cNvPr descr="Related image" id="150" name="Google Shape;150;p23"/>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151" name="Google Shape;151;p23"/>
          <p:cNvSpPr txBox="1"/>
          <p:nvPr/>
        </p:nvSpPr>
        <p:spPr>
          <a:xfrm>
            <a:off x="831850" y="1950719"/>
            <a:ext cx="10963910" cy="1077218"/>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Review, “Develop Teacher Exemplar” section of the AcMo Framework</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24"/>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157" name="Google Shape;157;p24"/>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158" name="Google Shape;158;p24"/>
          <p:cNvSpPr txBox="1"/>
          <p:nvPr/>
        </p:nvSpPr>
        <p:spPr>
          <a:xfrm>
            <a:off x="630267" y="665990"/>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Do It: Name the Laps</a:t>
            </a:r>
            <a:endParaRPr b="1" sz="4800">
              <a:solidFill>
                <a:schemeClr val="dk1"/>
              </a:solidFill>
              <a:latin typeface="Helvetica Neue"/>
              <a:ea typeface="Helvetica Neue"/>
              <a:cs typeface="Helvetica Neue"/>
              <a:sym typeface="Helvetica Neue"/>
            </a:endParaRPr>
          </a:p>
        </p:txBody>
      </p:sp>
      <p:pic>
        <p:nvPicPr>
          <p:cNvPr descr="Related image" id="159" name="Google Shape;159;p24"/>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160" name="Google Shape;160;p24"/>
          <p:cNvSpPr txBox="1"/>
          <p:nvPr/>
        </p:nvSpPr>
        <p:spPr>
          <a:xfrm>
            <a:off x="831850" y="1950719"/>
            <a:ext cx="10963910" cy="2062103"/>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Review, “Name the Laps” section of the AcMo Framework</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Plan your 4 laps on page 3 of the handout</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Spar: compare your lap names with a partner and refine</a:t>
            </a:r>
            <a:endParaRPr/>
          </a:p>
        </p:txBody>
      </p:sp>
      <p:sp>
        <p:nvSpPr>
          <p:cNvPr id="161" name="Google Shape;161;p24"/>
          <p:cNvSpPr txBox="1"/>
          <p:nvPr/>
        </p:nvSpPr>
        <p:spPr>
          <a:xfrm>
            <a:off x="8382000" y="5057018"/>
            <a:ext cx="3076517" cy="46166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Helvetica Neue"/>
                <a:ea typeface="Helvetica Neue"/>
                <a:cs typeface="Helvetica Neue"/>
                <a:sym typeface="Helvetica Neue"/>
              </a:rPr>
              <a:t>Handout , Page#2</a:t>
            </a:r>
            <a:endParaRPr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25"/>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167" name="Google Shape;167;p25"/>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168" name="Google Shape;168;p25"/>
          <p:cNvSpPr txBox="1"/>
          <p:nvPr/>
        </p:nvSpPr>
        <p:spPr>
          <a:xfrm>
            <a:off x="630267" y="665990"/>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Do It: Create the Code</a:t>
            </a:r>
            <a:endParaRPr b="1" sz="4800">
              <a:solidFill>
                <a:schemeClr val="dk1"/>
              </a:solidFill>
              <a:latin typeface="Helvetica Neue"/>
              <a:ea typeface="Helvetica Neue"/>
              <a:cs typeface="Helvetica Neue"/>
              <a:sym typeface="Helvetica Neue"/>
            </a:endParaRPr>
          </a:p>
        </p:txBody>
      </p:sp>
      <p:pic>
        <p:nvPicPr>
          <p:cNvPr descr="Related image" id="169" name="Google Shape;169;p25"/>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170" name="Google Shape;170;p25"/>
          <p:cNvSpPr txBox="1"/>
          <p:nvPr/>
        </p:nvSpPr>
        <p:spPr>
          <a:xfrm>
            <a:off x="831850" y="1950719"/>
            <a:ext cx="10963910" cy="2062103"/>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Review, “Create the Code” section of the AcMo Framework</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Plan your codes on page 3 of the handout</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Spar: compare your ”codes” with a partner and refine</a:t>
            </a:r>
            <a:endParaRPr/>
          </a:p>
        </p:txBody>
      </p:sp>
      <p:sp>
        <p:nvSpPr>
          <p:cNvPr id="171" name="Google Shape;171;p25"/>
          <p:cNvSpPr txBox="1"/>
          <p:nvPr/>
        </p:nvSpPr>
        <p:spPr>
          <a:xfrm>
            <a:off x="8382000" y="5057018"/>
            <a:ext cx="3076517" cy="46166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Helvetica Neue"/>
                <a:ea typeface="Helvetica Neue"/>
                <a:cs typeface="Helvetica Neue"/>
                <a:sym typeface="Helvetica Neue"/>
              </a:rPr>
              <a:t>Handout, Page #3 </a:t>
            </a:r>
            <a:endParaRPr sz="1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6"/>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177" name="Google Shape;177;p26"/>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178" name="Google Shape;178;p26"/>
          <p:cNvSpPr txBox="1"/>
          <p:nvPr/>
        </p:nvSpPr>
        <p:spPr>
          <a:xfrm>
            <a:off x="630267" y="665990"/>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Do It: Organize the Data Tracker</a:t>
            </a:r>
            <a:endParaRPr b="1" sz="4800">
              <a:solidFill>
                <a:schemeClr val="dk1"/>
              </a:solidFill>
              <a:latin typeface="Helvetica Neue"/>
              <a:ea typeface="Helvetica Neue"/>
              <a:cs typeface="Helvetica Neue"/>
              <a:sym typeface="Helvetica Neue"/>
            </a:endParaRPr>
          </a:p>
        </p:txBody>
      </p:sp>
      <p:pic>
        <p:nvPicPr>
          <p:cNvPr descr="Related image" id="179" name="Google Shape;179;p26"/>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180" name="Google Shape;180;p26"/>
          <p:cNvSpPr txBox="1"/>
          <p:nvPr/>
        </p:nvSpPr>
        <p:spPr>
          <a:xfrm>
            <a:off x="831850" y="1950719"/>
            <a:ext cx="10963910" cy="1569660"/>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Review, “Organize Data Tracker” section of the AcMo Framework</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Organize your data tracker on page 3 of the handout</a:t>
            </a:r>
            <a:endParaRPr/>
          </a:p>
        </p:txBody>
      </p:sp>
      <p:sp>
        <p:nvSpPr>
          <p:cNvPr id="181" name="Google Shape;181;p26"/>
          <p:cNvSpPr txBox="1"/>
          <p:nvPr/>
        </p:nvSpPr>
        <p:spPr>
          <a:xfrm>
            <a:off x="8382000" y="5057018"/>
            <a:ext cx="3076517" cy="46166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Helvetica Neue"/>
                <a:ea typeface="Helvetica Neue"/>
                <a:cs typeface="Helvetica Neue"/>
                <a:sym typeface="Helvetica Neue"/>
              </a:rPr>
              <a:t>Handout, Page #3 </a:t>
            </a:r>
            <a:endParaRPr sz="1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7"/>
          <p:cNvSpPr/>
          <p:nvPr/>
        </p:nvSpPr>
        <p:spPr>
          <a:xfrm>
            <a:off x="0" y="0"/>
            <a:ext cx="12192000" cy="6858000"/>
          </a:xfrm>
          <a:prstGeom prst="rect">
            <a:avLst/>
          </a:prstGeom>
          <a:solidFill>
            <a:srgbClr val="DA291C"/>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4800">
                <a:solidFill>
                  <a:schemeClr val="lt1"/>
                </a:solidFill>
                <a:latin typeface="Helvetica Neue"/>
                <a:ea typeface="Helvetica Neue"/>
                <a:cs typeface="Helvetica Neue"/>
                <a:sym typeface="Helvetica Neue"/>
              </a:rPr>
              <a:t>Academic Monitoring Rubric</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28"/>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192" name="Google Shape;192;p28"/>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193" name="Google Shape;193;p28"/>
          <p:cNvSpPr txBox="1"/>
          <p:nvPr/>
        </p:nvSpPr>
        <p:spPr>
          <a:xfrm>
            <a:off x="630267" y="665990"/>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lang="en-US" sz="4800">
                <a:solidFill>
                  <a:srgbClr val="000000"/>
                </a:solidFill>
                <a:latin typeface="Helvetica Neue"/>
                <a:ea typeface="Helvetica Neue"/>
                <a:cs typeface="Helvetica Neue"/>
                <a:sym typeface="Helvetica Neue"/>
              </a:rPr>
              <a:t>Academic Monitoring Rubric</a:t>
            </a:r>
            <a:endParaRPr sz="4800">
              <a:solidFill>
                <a:schemeClr val="dk1"/>
              </a:solidFill>
              <a:latin typeface="Helvetica Neue"/>
              <a:ea typeface="Helvetica Neue"/>
              <a:cs typeface="Helvetica Neue"/>
              <a:sym typeface="Helvetica Neue"/>
            </a:endParaRPr>
          </a:p>
        </p:txBody>
      </p:sp>
      <p:pic>
        <p:nvPicPr>
          <p:cNvPr descr="Related image" id="194" name="Google Shape;194;p28"/>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195" name="Google Shape;195;p28"/>
          <p:cNvSpPr txBox="1"/>
          <p:nvPr/>
        </p:nvSpPr>
        <p:spPr>
          <a:xfrm>
            <a:off x="831850" y="1950719"/>
            <a:ext cx="10963910"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Helvetica Neue"/>
                <a:ea typeface="Helvetica Neue"/>
                <a:cs typeface="Helvetica Neue"/>
                <a:sym typeface="Helvetica Neue"/>
              </a:rPr>
              <a:t>Please review the rubric</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Any clarifying questions?</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When and how could we use this rubric?</a:t>
            </a:r>
            <a:endParaRPr/>
          </a:p>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How is this related to the AcMo framework?</a:t>
            </a:r>
            <a:endParaRPr/>
          </a:p>
          <a:p>
            <a:pPr indent="-82550" lvl="0" marL="285750" marR="0" rtl="0" algn="l">
              <a:spcBef>
                <a:spcPts val="0"/>
              </a:spcBef>
              <a:spcAft>
                <a:spcPts val="0"/>
              </a:spcAft>
              <a:buClr>
                <a:schemeClr val="dk1"/>
              </a:buClr>
              <a:buSzPts val="3200"/>
              <a:buFont typeface="Arial"/>
              <a:buNone/>
            </a:pPr>
            <a:r>
              <a:t/>
            </a:r>
            <a:endParaRPr sz="3200">
              <a:solidFill>
                <a:schemeClr val="dk1"/>
              </a:solidFill>
              <a:latin typeface="Helvetica Neue"/>
              <a:ea typeface="Helvetica Neue"/>
              <a:cs typeface="Helvetica Neue"/>
              <a:sym typeface="Helvetica Neue"/>
            </a:endParaRPr>
          </a:p>
        </p:txBody>
      </p:sp>
      <p:sp>
        <p:nvSpPr>
          <p:cNvPr id="196" name="Google Shape;196;p28"/>
          <p:cNvSpPr txBox="1"/>
          <p:nvPr/>
        </p:nvSpPr>
        <p:spPr>
          <a:xfrm>
            <a:off x="9142037" y="5057018"/>
            <a:ext cx="2316480" cy="46166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Helvetica Neue"/>
                <a:ea typeface="Helvetica Neue"/>
                <a:cs typeface="Helvetica Neue"/>
                <a:sym typeface="Helvetica Neue"/>
              </a:rPr>
              <a:t>AcMo_Rubric </a:t>
            </a: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9"/>
          <p:cNvSpPr/>
          <p:nvPr/>
        </p:nvSpPr>
        <p:spPr>
          <a:xfrm>
            <a:off x="0" y="0"/>
            <a:ext cx="12192000" cy="6858000"/>
          </a:xfrm>
          <a:prstGeom prst="rect">
            <a:avLst/>
          </a:prstGeom>
          <a:solidFill>
            <a:srgbClr val="DA291C"/>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4800">
                <a:solidFill>
                  <a:schemeClr val="lt1"/>
                </a:solidFill>
                <a:latin typeface="Helvetica Neue"/>
                <a:ea typeface="Helvetica Neue"/>
                <a:cs typeface="Helvetica Neue"/>
                <a:sym typeface="Helvetica Neue"/>
              </a:rPr>
              <a:t>Do It: Practice</a:t>
            </a:r>
            <a:endParaRPr/>
          </a:p>
          <a:p>
            <a:pPr indent="0" lvl="0" marL="0" marR="0" rtl="0" algn="ctr">
              <a:spcBef>
                <a:spcPts val="0"/>
              </a:spcBef>
              <a:spcAft>
                <a:spcPts val="0"/>
              </a:spcAft>
              <a:buNone/>
            </a:pPr>
            <a:r>
              <a:rPr lang="en-US" sz="3200">
                <a:solidFill>
                  <a:schemeClr val="lt1"/>
                </a:solidFill>
                <a:latin typeface="Helvetica Neue"/>
                <a:ea typeface="Helvetica Neue"/>
                <a:cs typeface="Helvetica Neue"/>
                <a:sym typeface="Helvetica Neue"/>
              </a:rPr>
              <a:t>Academic Monitoring</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30"/>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207" name="Google Shape;207;p30"/>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pic>
        <p:nvPicPr>
          <p:cNvPr descr="Related image" id="208" name="Google Shape;208;p30"/>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209" name="Google Shape;209;p30"/>
          <p:cNvSpPr txBox="1"/>
          <p:nvPr/>
        </p:nvSpPr>
        <p:spPr>
          <a:xfrm>
            <a:off x="405380" y="0"/>
            <a:ext cx="10963910" cy="62170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Helvetica Neue"/>
                <a:ea typeface="Helvetica Neue"/>
                <a:cs typeface="Helvetica Neue"/>
                <a:sym typeface="Helvetica Neue"/>
              </a:rPr>
              <a:t>Partner #1</a:t>
            </a:r>
            <a:endParaRPr sz="1800">
              <a:solidFill>
                <a:schemeClr val="dk1"/>
              </a:solidFill>
              <a:latin typeface="Helvetica Neue"/>
              <a:ea typeface="Helvetica Neue"/>
              <a:cs typeface="Helvetica Neue"/>
              <a:sym typeface="Helvetica Neue"/>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Name your Laps before each round of monitoring</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Follow your pathway</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Put the codes on your papers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Address individual errors (if they can be closed in less than 15 seconds)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Add data to your tracker (Just mark when struggling)</a:t>
            </a:r>
            <a:endParaRPr/>
          </a:p>
          <a:p>
            <a:pPr indent="0" lvl="0" marL="0" marR="0" rtl="0" algn="l">
              <a:spcBef>
                <a:spcPts val="0"/>
              </a:spcBef>
              <a:spcAft>
                <a:spcPts val="0"/>
              </a:spcAft>
              <a:buNone/>
            </a:pPr>
            <a:r>
              <a:rPr i="1" lang="en-US" sz="1800">
                <a:solidFill>
                  <a:schemeClr val="dk1"/>
                </a:solidFill>
                <a:latin typeface="Helvetica Neue"/>
                <a:ea typeface="Helvetica Neue"/>
                <a:cs typeface="Helvetica Neue"/>
                <a:sym typeface="Helvetica Neue"/>
              </a:rPr>
              <a:t> </a:t>
            </a:r>
            <a:endParaRPr sz="1800">
              <a:solidFill>
                <a:schemeClr val="dk1"/>
              </a:solidFill>
              <a:latin typeface="Helvetica Neue"/>
              <a:ea typeface="Helvetica Neue"/>
              <a:cs typeface="Helvetica Neue"/>
              <a:sym typeface="Helvetica Neue"/>
            </a:endParaRPr>
          </a:p>
          <a:p>
            <a:pPr indent="0" lvl="0" marL="0" marR="0" rtl="0" algn="l">
              <a:spcBef>
                <a:spcPts val="0"/>
              </a:spcBef>
              <a:spcAft>
                <a:spcPts val="0"/>
              </a:spcAft>
              <a:buNone/>
            </a:pPr>
            <a:r>
              <a:rPr i="1" lang="en-US" sz="1800">
                <a:solidFill>
                  <a:schemeClr val="dk1"/>
                </a:solidFill>
                <a:latin typeface="Helvetica Neue"/>
                <a:ea typeface="Helvetica Neue"/>
                <a:cs typeface="Helvetica Neue"/>
                <a:sym typeface="Helvetica Neue"/>
              </a:rPr>
              <a:t>Partner #2</a:t>
            </a:r>
            <a:r>
              <a:rPr lang="en-US" sz="1800">
                <a:solidFill>
                  <a:schemeClr val="dk1"/>
                </a:solidFill>
                <a:latin typeface="Helvetica Neue"/>
                <a:ea typeface="Helvetica Neue"/>
                <a:cs typeface="Helvetica Neue"/>
                <a:sym typeface="Helvetica Neue"/>
              </a:rPr>
              <a:t> (5 min)</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Provide RTF, when appropriate</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Ask for trend after each lap</a:t>
            </a:r>
            <a:endParaRPr/>
          </a:p>
          <a:p>
            <a:pPr indent="0" lvl="0" marL="0" marR="0" rtl="0" algn="l">
              <a:spcBef>
                <a:spcPts val="0"/>
              </a:spcBef>
              <a:spcAft>
                <a:spcPts val="0"/>
              </a:spcAft>
              <a:buNone/>
            </a:pPr>
            <a:r>
              <a:rPr lang="en-US" sz="1800">
                <a:solidFill>
                  <a:schemeClr val="dk1"/>
                </a:solidFill>
                <a:latin typeface="Helvetica Neue"/>
                <a:ea typeface="Helvetica Neue"/>
                <a:cs typeface="Helvetica Neue"/>
                <a:sym typeface="Helvetica Neue"/>
              </a:rPr>
              <a:t> </a:t>
            </a:r>
            <a:endParaRPr/>
          </a:p>
          <a:p>
            <a:pPr indent="0" lvl="0" marL="0" marR="0" rtl="0" algn="l">
              <a:spcBef>
                <a:spcPts val="0"/>
              </a:spcBef>
              <a:spcAft>
                <a:spcPts val="0"/>
              </a:spcAft>
              <a:buNone/>
            </a:pPr>
            <a:r>
              <a:rPr i="1" lang="en-US" sz="1800">
                <a:solidFill>
                  <a:schemeClr val="dk1"/>
                </a:solidFill>
                <a:latin typeface="Helvetica Neue"/>
                <a:ea typeface="Helvetica Neue"/>
                <a:cs typeface="Helvetica Neue"/>
                <a:sym typeface="Helvetica Neue"/>
              </a:rPr>
              <a:t>Debrief </a:t>
            </a:r>
            <a:r>
              <a:rPr lang="en-US" sz="1800">
                <a:solidFill>
                  <a:schemeClr val="dk1"/>
                </a:solidFill>
                <a:latin typeface="Helvetica Neue"/>
                <a:ea typeface="Helvetica Neue"/>
                <a:cs typeface="Helvetica Neue"/>
                <a:sym typeface="Helvetica Neue"/>
              </a:rPr>
              <a:t>(3 min)</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Ask for highest leverage gap after 4 laps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Asks thoughts on a reteach strategy</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It was effective when…</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Even better if…</a:t>
            </a:r>
            <a:endParaRPr/>
          </a:p>
          <a:p>
            <a:pPr indent="0" lvl="0" marL="0" marR="0" rtl="0" algn="l">
              <a:spcBef>
                <a:spcPts val="0"/>
              </a:spcBef>
              <a:spcAft>
                <a:spcPts val="0"/>
              </a:spcAft>
              <a:buNone/>
            </a:pPr>
            <a:r>
              <a:rPr lang="en-US" sz="1800">
                <a:solidFill>
                  <a:schemeClr val="dk1"/>
                </a:solidFill>
                <a:latin typeface="Helvetica Neue"/>
                <a:ea typeface="Helvetica Neue"/>
                <a:cs typeface="Helvetica Neue"/>
                <a:sym typeface="Helvetica Neue"/>
              </a:rPr>
              <a:t> </a:t>
            </a:r>
            <a:endParaRPr/>
          </a:p>
          <a:p>
            <a:pPr indent="0" lvl="0" marL="0" marR="0" rtl="0" algn="l">
              <a:spcBef>
                <a:spcPts val="0"/>
              </a:spcBef>
              <a:spcAft>
                <a:spcPts val="0"/>
              </a:spcAft>
              <a:buNone/>
            </a:pPr>
            <a:r>
              <a:rPr i="1" lang="en-US" sz="1800">
                <a:solidFill>
                  <a:schemeClr val="dk1"/>
                </a:solidFill>
                <a:latin typeface="Helvetica Neue"/>
                <a:ea typeface="Helvetica Neue"/>
                <a:cs typeface="Helvetica Neue"/>
                <a:sym typeface="Helvetica Neue"/>
              </a:rPr>
              <a:t>Re-do </a:t>
            </a:r>
            <a:r>
              <a:rPr lang="en-US" sz="1800">
                <a:solidFill>
                  <a:schemeClr val="dk1"/>
                </a:solidFill>
                <a:latin typeface="Helvetica Neue"/>
                <a:ea typeface="Helvetica Neue"/>
                <a:cs typeface="Helvetica Neue"/>
                <a:sym typeface="Helvetica Neue"/>
              </a:rPr>
              <a:t>(2 min)</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Helvetica Neue"/>
                <a:ea typeface="Helvetica Neue"/>
                <a:cs typeface="Helvetica Neue"/>
                <a:sym typeface="Helvetica Neue"/>
              </a:rPr>
              <a:t>Participants practices the hardest part again…</a:t>
            </a:r>
            <a:endParaRPr/>
          </a:p>
          <a:p>
            <a:pPr indent="0" lvl="0" marL="0" marR="0" rtl="0" algn="l">
              <a:spcBef>
                <a:spcPts val="0"/>
              </a:spcBef>
              <a:spcAft>
                <a:spcPts val="0"/>
              </a:spcAft>
              <a:buNone/>
            </a:pPr>
            <a:r>
              <a:rPr lang="en-US" sz="1800">
                <a:solidFill>
                  <a:schemeClr val="dk1"/>
                </a:solidFill>
                <a:latin typeface="Helvetica Neue"/>
                <a:ea typeface="Helvetica Neue"/>
                <a:cs typeface="Helvetica Neue"/>
                <a:sym typeface="Helvetica Neue"/>
              </a:rPr>
              <a:t> </a:t>
            </a:r>
            <a:endParaRPr/>
          </a:p>
          <a:p>
            <a:pPr indent="0" lvl="0" marL="0" marR="0" rtl="0" algn="l">
              <a:spcBef>
                <a:spcPts val="0"/>
              </a:spcBef>
              <a:spcAft>
                <a:spcPts val="0"/>
              </a:spcAft>
              <a:buNone/>
            </a:pPr>
            <a:r>
              <a:rPr i="1" lang="en-US" sz="1800">
                <a:solidFill>
                  <a:schemeClr val="dk1"/>
                </a:solidFill>
                <a:latin typeface="Helvetica Neue"/>
                <a:ea typeface="Helvetica Neue"/>
                <a:cs typeface="Helvetica Neue"/>
                <a:sym typeface="Helvetica Neue"/>
              </a:rPr>
              <a:t>Final Feedback </a:t>
            </a:r>
            <a:r>
              <a:rPr lang="en-US" sz="1800">
                <a:solidFill>
                  <a:schemeClr val="dk1"/>
                </a:solidFill>
                <a:latin typeface="Helvetica Neue"/>
                <a:ea typeface="Helvetica Neue"/>
                <a:cs typeface="Helvetica Neue"/>
                <a:sym typeface="Helvetica Neue"/>
              </a:rPr>
              <a:t>(1 min)</a:t>
            </a:r>
            <a:endParaRPr/>
          </a:p>
          <a:p>
            <a:pPr indent="0" lvl="0" marL="0" marR="0" rtl="0" algn="l">
              <a:spcBef>
                <a:spcPts val="0"/>
              </a:spcBef>
              <a:spcAft>
                <a:spcPts val="0"/>
              </a:spcAft>
              <a:buNone/>
            </a:pPr>
            <a:r>
              <a:t/>
            </a:r>
            <a:endParaRPr sz="2000">
              <a:solidFill>
                <a:schemeClr val="dk1"/>
              </a:solidFill>
              <a:latin typeface="Helvetica Neue"/>
              <a:ea typeface="Helvetica Neue"/>
              <a:cs typeface="Helvetica Neue"/>
              <a:sym typeface="Helvetica Neu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31"/>
          <p:cNvPicPr preferRelativeResize="0"/>
          <p:nvPr/>
        </p:nvPicPr>
        <p:blipFill rotWithShape="1">
          <a:blip r:embed="rId3">
            <a:alphaModFix/>
          </a:blip>
          <a:srcRect b="0" l="0" r="0" t="0"/>
          <a:stretch/>
        </p:blipFill>
        <p:spPr>
          <a:xfrm>
            <a:off x="831850" y="5966108"/>
            <a:ext cx="1242095" cy="388155"/>
          </a:xfrm>
          <a:prstGeom prst="rect">
            <a:avLst/>
          </a:prstGeom>
          <a:noFill/>
          <a:ln>
            <a:noFill/>
          </a:ln>
        </p:spPr>
      </p:pic>
      <p:sp>
        <p:nvSpPr>
          <p:cNvPr id="215" name="Google Shape;215;p31"/>
          <p:cNvSpPr txBox="1"/>
          <p:nvPr/>
        </p:nvSpPr>
        <p:spPr>
          <a:xfrm>
            <a:off x="10966124" y="6077264"/>
            <a:ext cx="403166"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rgbClr val="C0C0C0"/>
                </a:solidFill>
                <a:latin typeface="Oswald Light"/>
                <a:ea typeface="Oswald Light"/>
                <a:cs typeface="Oswald Light"/>
                <a:sym typeface="Oswald Light"/>
              </a:rPr>
              <a:t>2</a:t>
            </a:r>
            <a:endParaRPr sz="1200">
              <a:solidFill>
                <a:schemeClr val="dk1"/>
              </a:solidFill>
              <a:latin typeface="Calibri"/>
              <a:ea typeface="Calibri"/>
              <a:cs typeface="Calibri"/>
              <a:sym typeface="Calibri"/>
            </a:endParaRPr>
          </a:p>
        </p:txBody>
      </p:sp>
      <p:sp>
        <p:nvSpPr>
          <p:cNvPr id="216" name="Google Shape;216;p31"/>
          <p:cNvSpPr txBox="1"/>
          <p:nvPr/>
        </p:nvSpPr>
        <p:spPr>
          <a:xfrm>
            <a:off x="630267" y="742190"/>
            <a:ext cx="10537440"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800">
                <a:solidFill>
                  <a:srgbClr val="000000"/>
                </a:solidFill>
                <a:latin typeface="Helvetica Neue"/>
                <a:ea typeface="Helvetica Neue"/>
                <a:cs typeface="Helvetica Neue"/>
                <a:sym typeface="Helvetica Neue"/>
              </a:rPr>
              <a:t>Reflection</a:t>
            </a:r>
            <a:endParaRPr b="1" sz="4800">
              <a:solidFill>
                <a:schemeClr val="dk1"/>
              </a:solidFill>
              <a:latin typeface="Oswald Light"/>
              <a:ea typeface="Oswald Light"/>
              <a:cs typeface="Oswald Light"/>
              <a:sym typeface="Oswald Light"/>
            </a:endParaRPr>
          </a:p>
        </p:txBody>
      </p:sp>
      <p:pic>
        <p:nvPicPr>
          <p:cNvPr descr="Related image" id="217" name="Google Shape;217;p31"/>
          <p:cNvPicPr preferRelativeResize="0"/>
          <p:nvPr/>
        </p:nvPicPr>
        <p:blipFill rotWithShape="1">
          <a:blip r:embed="rId4">
            <a:alphaModFix/>
          </a:blip>
          <a:srcRect b="0" l="0" r="0" t="0"/>
          <a:stretch/>
        </p:blipFill>
        <p:spPr>
          <a:xfrm>
            <a:off x="9142037" y="5518683"/>
            <a:ext cx="1824087" cy="1103834"/>
          </a:xfrm>
          <a:prstGeom prst="rect">
            <a:avLst/>
          </a:prstGeom>
          <a:noFill/>
          <a:ln>
            <a:noFill/>
          </a:ln>
        </p:spPr>
      </p:pic>
      <p:sp>
        <p:nvSpPr>
          <p:cNvPr id="218" name="Google Shape;218;p31"/>
          <p:cNvSpPr txBox="1"/>
          <p:nvPr/>
        </p:nvSpPr>
        <p:spPr>
          <a:xfrm>
            <a:off x="630268" y="1661160"/>
            <a:ext cx="11074052" cy="1077218"/>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200"/>
              <a:buFont typeface="Arial"/>
              <a:buChar char="•"/>
            </a:pPr>
            <a:r>
              <a:rPr lang="en-US" sz="3200">
                <a:solidFill>
                  <a:schemeClr val="dk1"/>
                </a:solidFill>
                <a:latin typeface="Helvetica Neue"/>
                <a:ea typeface="Helvetica Neue"/>
                <a:cs typeface="Helvetica Neue"/>
                <a:sym typeface="Helvetica Neue"/>
              </a:rPr>
              <a:t>What are your overall takeaways from the Academic Monitoring session today?</a:t>
            </a:r>
            <a:endParaRPr sz="3200">
              <a:solidFill>
                <a:schemeClr val="dk1"/>
              </a:solidFill>
              <a:latin typeface="Helvetica Neue"/>
              <a:ea typeface="Helvetica Neue"/>
              <a:cs typeface="Helvetica Neue"/>
              <a:sym typeface="Helvetica Neue"/>
            </a:endParaRPr>
          </a:p>
        </p:txBody>
      </p:sp>
      <p:sp>
        <p:nvSpPr>
          <p:cNvPr id="219" name="Google Shape;219;p31"/>
          <p:cNvSpPr txBox="1"/>
          <p:nvPr/>
        </p:nvSpPr>
        <p:spPr>
          <a:xfrm>
            <a:off x="6629400" y="5149351"/>
            <a:ext cx="4008120" cy="461665"/>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Helvetica Neue"/>
                <a:ea typeface="Helvetica Neue"/>
                <a:cs typeface="Helvetica Neue"/>
                <a:sym typeface="Helvetica Neue"/>
              </a:rPr>
              <a:t>Handout_page#4</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